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vsdx" ContentType="application/vnd.ms-visio.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ink/ink1.xml" ContentType="application/inkml+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comments/comment2.xml" ContentType="application/vnd.openxmlformats-officedocument.presentationml.comments+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ink/ink2.xml" ContentType="application/inkml+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ink/ink3.xml" ContentType="application/inkml+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0"/>
  </p:notesMasterIdLst>
  <p:handoutMasterIdLst>
    <p:handoutMasterId r:id="rId81"/>
  </p:handoutMasterIdLst>
  <p:sldIdLst>
    <p:sldId id="364" r:id="rId2"/>
    <p:sldId id="387" r:id="rId3"/>
    <p:sldId id="471" r:id="rId4"/>
    <p:sldId id="265" r:id="rId5"/>
    <p:sldId id="348" r:id="rId6"/>
    <p:sldId id="388" r:id="rId7"/>
    <p:sldId id="366" r:id="rId8"/>
    <p:sldId id="368" r:id="rId9"/>
    <p:sldId id="470" r:id="rId10"/>
    <p:sldId id="349" r:id="rId11"/>
    <p:sldId id="323" r:id="rId12"/>
    <p:sldId id="369" r:id="rId13"/>
    <p:sldId id="370" r:id="rId14"/>
    <p:sldId id="372" r:id="rId15"/>
    <p:sldId id="350" r:id="rId16"/>
    <p:sldId id="374" r:id="rId17"/>
    <p:sldId id="375" r:id="rId18"/>
    <p:sldId id="376" r:id="rId19"/>
    <p:sldId id="379" r:id="rId20"/>
    <p:sldId id="377" r:id="rId21"/>
    <p:sldId id="378" r:id="rId22"/>
    <p:sldId id="351" r:id="rId23"/>
    <p:sldId id="380" r:id="rId24"/>
    <p:sldId id="384" r:id="rId25"/>
    <p:sldId id="381" r:id="rId26"/>
    <p:sldId id="472" r:id="rId27"/>
    <p:sldId id="407" r:id="rId28"/>
    <p:sldId id="473" r:id="rId29"/>
    <p:sldId id="390" r:id="rId30"/>
    <p:sldId id="391" r:id="rId31"/>
    <p:sldId id="400" r:id="rId32"/>
    <p:sldId id="392" r:id="rId33"/>
    <p:sldId id="393" r:id="rId34"/>
    <p:sldId id="395" r:id="rId35"/>
    <p:sldId id="396" r:id="rId36"/>
    <p:sldId id="398" r:id="rId37"/>
    <p:sldId id="397" r:id="rId38"/>
    <p:sldId id="399" r:id="rId39"/>
    <p:sldId id="403" r:id="rId40"/>
    <p:sldId id="408" r:id="rId41"/>
    <p:sldId id="409" r:id="rId42"/>
    <p:sldId id="410" r:id="rId43"/>
    <p:sldId id="411" r:id="rId44"/>
    <p:sldId id="474" r:id="rId45"/>
    <p:sldId id="423" r:id="rId46"/>
    <p:sldId id="426" r:id="rId47"/>
    <p:sldId id="425" r:id="rId48"/>
    <p:sldId id="432" r:id="rId49"/>
    <p:sldId id="437" r:id="rId50"/>
    <p:sldId id="433" r:id="rId51"/>
    <p:sldId id="434" r:id="rId52"/>
    <p:sldId id="435" r:id="rId53"/>
    <p:sldId id="436" r:id="rId54"/>
    <p:sldId id="429" r:id="rId55"/>
    <p:sldId id="440" r:id="rId56"/>
    <p:sldId id="441" r:id="rId57"/>
    <p:sldId id="444" r:id="rId58"/>
    <p:sldId id="430" r:id="rId59"/>
    <p:sldId id="463" r:id="rId60"/>
    <p:sldId id="416" r:id="rId61"/>
    <p:sldId id="469" r:id="rId62"/>
    <p:sldId id="480" r:id="rId63"/>
    <p:sldId id="475" r:id="rId64"/>
    <p:sldId id="453" r:id="rId65"/>
    <p:sldId id="455" r:id="rId66"/>
    <p:sldId id="456" r:id="rId67"/>
    <p:sldId id="478" r:id="rId68"/>
    <p:sldId id="479" r:id="rId69"/>
    <p:sldId id="460" r:id="rId70"/>
    <p:sldId id="462" r:id="rId71"/>
    <p:sldId id="461" r:id="rId72"/>
    <p:sldId id="476" r:id="rId73"/>
    <p:sldId id="401" r:id="rId74"/>
    <p:sldId id="477" r:id="rId75"/>
    <p:sldId id="365" r:id="rId76"/>
    <p:sldId id="427" r:id="rId77"/>
    <p:sldId id="389" r:id="rId78"/>
    <p:sldId id="324" r:id="rId79"/>
  </p:sldIdLst>
  <p:sldSz cx="12192000" cy="6858000"/>
  <p:notesSz cx="6858000" cy="9144000"/>
  <p:custDataLst>
    <p:tags r:id="rId8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68" userDrawn="1">
          <p15:clr>
            <a:srgbClr val="A4A3A4"/>
          </p15:clr>
        </p15:guide>
        <p15:guide id="2" pos="719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子潔 詹" initials="子潔" lastIdx="1" clrIdx="0">
    <p:extLst>
      <p:ext uri="{19B8F6BF-5375-455C-9EA6-DF929625EA0E}">
        <p15:presenceInfo xmlns:p15="http://schemas.microsoft.com/office/powerpoint/2012/main" userId="e94d6cbcedf7f3e6" providerId="Windows Live"/>
      </p:ext>
    </p:extLst>
  </p:cmAuthor>
  <p:cmAuthor id="2" name="450A 蘇柏丞" initials="4蘇" lastIdx="7" clrIdx="1">
    <p:extLst>
      <p:ext uri="{19B8F6BF-5375-455C-9EA6-DF929625EA0E}">
        <p15:presenceInfo xmlns:p15="http://schemas.microsoft.com/office/powerpoint/2012/main" userId="ba66420f1401a72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6F7F9"/>
    <a:srgbClr val="9966FF"/>
    <a:srgbClr val="66CCFF"/>
    <a:srgbClr val="00FFFF"/>
    <a:srgbClr val="FF99FF"/>
    <a:srgbClr val="FFFF99"/>
    <a:srgbClr val="4F802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中等深淺樣式 1 - 輔色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中等深淺樣式 1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佈景主題樣式 2 - 輔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中等深淺樣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160" autoAdjust="0"/>
    <p:restoredTop sz="80445" autoAdjust="0"/>
  </p:normalViewPr>
  <p:slideViewPr>
    <p:cSldViewPr snapToGrid="0">
      <p:cViewPr varScale="1">
        <p:scale>
          <a:sx n="89" d="100"/>
          <a:sy n="89" d="100"/>
        </p:scale>
        <p:origin x="1080" y="66"/>
      </p:cViewPr>
      <p:guideLst>
        <p:guide orient="horz" pos="2568"/>
        <p:guide pos="7197"/>
      </p:guideLst>
    </p:cSldViewPr>
  </p:slideViewPr>
  <p:outlineViewPr>
    <p:cViewPr>
      <p:scale>
        <a:sx n="33" d="100"/>
        <a:sy n="33" d="100"/>
      </p:scale>
      <p:origin x="0" y="0"/>
    </p:cViewPr>
  </p:outlineViewPr>
  <p:notesTextViewPr>
    <p:cViewPr>
      <p:scale>
        <a:sx n="3" d="2"/>
        <a:sy n="3" d="2"/>
      </p:scale>
      <p:origin x="0" y="0"/>
    </p:cViewPr>
  </p:notesTextViewPr>
  <p:sorterViewPr>
    <p:cViewPr>
      <p:scale>
        <a:sx n="125" d="100"/>
        <a:sy n="125" d="100"/>
      </p:scale>
      <p:origin x="0" y="0"/>
    </p:cViewPr>
  </p:sorterViewPr>
  <p:notesViewPr>
    <p:cSldViewPr snapToGrid="0">
      <p:cViewPr varScale="1">
        <p:scale>
          <a:sx n="87" d="100"/>
          <a:sy n="87" d="100"/>
        </p:scale>
        <p:origin x="2988" y="84"/>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notesMaster" Target="notesMasters/notesMaster1.xml"/><Relationship Id="rId85"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handoutMaster" Target="handoutMasters/handoutMaster1.xml"/><Relationship Id="rId86"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tags" Target="tags/tag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工作表1!$B$1</c:f>
              <c:strCache>
                <c:ptCount val="1"/>
                <c:pt idx="0">
                  <c:v>數列 1</c:v>
                </c:pt>
              </c:strCache>
            </c:strRef>
          </c:tx>
          <c:spPr>
            <a:solidFill>
              <a:schemeClr val="accent1"/>
            </a:solidFill>
            <a:ln>
              <a:noFill/>
            </a:ln>
            <a:effectLst/>
          </c:spPr>
          <c:invertIfNegative val="0"/>
          <c:cat>
            <c:strRef>
              <c:f>工作表1!$A$2:$A$4</c:f>
              <c:strCache>
                <c:ptCount val="3"/>
                <c:pt idx="0">
                  <c:v>Architecture Design</c:v>
                </c:pt>
                <c:pt idx="1">
                  <c:v>AXI-4</c:v>
                </c:pt>
                <c:pt idx="2">
                  <c:v>FIPS 204 and 202 (python)</c:v>
                </c:pt>
              </c:strCache>
            </c:strRef>
          </c:cat>
          <c:val>
            <c:numRef>
              <c:f>工作表1!$B$2:$B$4</c:f>
              <c:numCache>
                <c:formatCode>General</c:formatCode>
                <c:ptCount val="3"/>
                <c:pt idx="0">
                  <c:v>30</c:v>
                </c:pt>
                <c:pt idx="1">
                  <c:v>50</c:v>
                </c:pt>
                <c:pt idx="2">
                  <c:v>100</c:v>
                </c:pt>
              </c:numCache>
            </c:numRef>
          </c:val>
          <c:extLst>
            <c:ext xmlns:c16="http://schemas.microsoft.com/office/drawing/2014/chart" uri="{C3380CC4-5D6E-409C-BE32-E72D297353CC}">
              <c16:uniqueId val="{00000000-2282-4CDC-B17D-868A89FAE32D}"/>
            </c:ext>
          </c:extLst>
        </c:ser>
        <c:ser>
          <c:idx val="1"/>
          <c:order val="1"/>
          <c:tx>
            <c:strRef>
              <c:f>工作表1!$C$1</c:f>
              <c:strCache>
                <c:ptCount val="1"/>
                <c:pt idx="0">
                  <c:v>數列 2</c:v>
                </c:pt>
              </c:strCache>
            </c:strRef>
          </c:tx>
          <c:spPr>
            <a:solidFill>
              <a:schemeClr val="accent2"/>
            </a:solidFill>
            <a:ln>
              <a:noFill/>
            </a:ln>
            <a:effectLst/>
          </c:spPr>
          <c:invertIfNegative val="0"/>
          <c:dPt>
            <c:idx val="0"/>
            <c:invertIfNegative val="0"/>
            <c:bubble3D val="0"/>
            <c:spPr>
              <a:solidFill>
                <a:srgbClr val="FFFFFF"/>
              </a:solidFill>
              <a:ln>
                <a:noFill/>
              </a:ln>
              <a:effectLst/>
            </c:spPr>
            <c:extLst>
              <c:ext xmlns:c16="http://schemas.microsoft.com/office/drawing/2014/chart" uri="{C3380CC4-5D6E-409C-BE32-E72D297353CC}">
                <c16:uniqueId val="{00000002-2282-4CDC-B17D-868A89FAE32D}"/>
              </c:ext>
            </c:extLst>
          </c:dPt>
          <c:dPt>
            <c:idx val="1"/>
            <c:invertIfNegative val="0"/>
            <c:bubble3D val="0"/>
            <c:spPr>
              <a:solidFill>
                <a:srgbClr val="FFFFFF"/>
              </a:solidFill>
              <a:ln>
                <a:noFill/>
              </a:ln>
              <a:effectLst/>
            </c:spPr>
            <c:extLst>
              <c:ext xmlns:c16="http://schemas.microsoft.com/office/drawing/2014/chart" uri="{C3380CC4-5D6E-409C-BE32-E72D297353CC}">
                <c16:uniqueId val="{00000004-2282-4CDC-B17D-868A89FAE32D}"/>
              </c:ext>
            </c:extLst>
          </c:dPt>
          <c:dPt>
            <c:idx val="2"/>
            <c:invertIfNegative val="0"/>
            <c:bubble3D val="0"/>
            <c:spPr>
              <a:solidFill>
                <a:srgbClr val="FFFFFF"/>
              </a:solidFill>
              <a:ln>
                <a:noFill/>
              </a:ln>
              <a:effectLst/>
            </c:spPr>
            <c:extLst>
              <c:ext xmlns:c16="http://schemas.microsoft.com/office/drawing/2014/chart" uri="{C3380CC4-5D6E-409C-BE32-E72D297353CC}">
                <c16:uniqueId val="{00000006-2282-4CDC-B17D-868A89FAE32D}"/>
              </c:ext>
            </c:extLst>
          </c:dPt>
          <c:dPt>
            <c:idx val="3"/>
            <c:invertIfNegative val="0"/>
            <c:bubble3D val="0"/>
            <c:spPr>
              <a:solidFill>
                <a:srgbClr val="FFFFFF"/>
              </a:solidFill>
              <a:ln>
                <a:noFill/>
              </a:ln>
              <a:effectLst/>
            </c:spPr>
            <c:extLst>
              <c:ext xmlns:c16="http://schemas.microsoft.com/office/drawing/2014/chart" uri="{C3380CC4-5D6E-409C-BE32-E72D297353CC}">
                <c16:uniqueId val="{00000008-2282-4CDC-B17D-868A89FAE32D}"/>
              </c:ext>
            </c:extLst>
          </c:dPt>
          <c:cat>
            <c:strRef>
              <c:f>工作表1!$A$2:$A$4</c:f>
              <c:strCache>
                <c:ptCount val="3"/>
                <c:pt idx="0">
                  <c:v>Architecture Design</c:v>
                </c:pt>
                <c:pt idx="1">
                  <c:v>AXI-4</c:v>
                </c:pt>
                <c:pt idx="2">
                  <c:v>FIPS 204 and 202 (python)</c:v>
                </c:pt>
              </c:strCache>
            </c:strRef>
          </c:cat>
          <c:val>
            <c:numRef>
              <c:f>工作表1!$C$2:$C$4</c:f>
              <c:numCache>
                <c:formatCode>General</c:formatCode>
                <c:ptCount val="3"/>
                <c:pt idx="0">
                  <c:v>70</c:v>
                </c:pt>
                <c:pt idx="1">
                  <c:v>50</c:v>
                </c:pt>
                <c:pt idx="2">
                  <c:v>0</c:v>
                </c:pt>
              </c:numCache>
            </c:numRef>
          </c:val>
          <c:extLst>
            <c:ext xmlns:c16="http://schemas.microsoft.com/office/drawing/2014/chart" uri="{C3380CC4-5D6E-409C-BE32-E72D297353CC}">
              <c16:uniqueId val="{00000009-2282-4CDC-B17D-868A89FAE32D}"/>
            </c:ext>
          </c:extLst>
        </c:ser>
        <c:ser>
          <c:idx val="2"/>
          <c:order val="2"/>
          <c:tx>
            <c:strRef>
              <c:f>工作表1!$D$1</c:f>
              <c:strCache>
                <c:ptCount val="1"/>
                <c:pt idx="0">
                  <c:v>欄1</c:v>
                </c:pt>
              </c:strCache>
            </c:strRef>
          </c:tx>
          <c:spPr>
            <a:solidFill>
              <a:schemeClr val="accent3"/>
            </a:solidFill>
            <a:ln>
              <a:noFill/>
            </a:ln>
            <a:effectLst/>
          </c:spPr>
          <c:invertIfNegative val="0"/>
          <c:cat>
            <c:strRef>
              <c:f>工作表1!$A$2:$A$4</c:f>
              <c:strCache>
                <c:ptCount val="3"/>
                <c:pt idx="0">
                  <c:v>Architecture Design</c:v>
                </c:pt>
                <c:pt idx="1">
                  <c:v>AXI-4</c:v>
                </c:pt>
                <c:pt idx="2">
                  <c:v>FIPS 204 and 202 (python)</c:v>
                </c:pt>
              </c:strCache>
            </c:strRef>
          </c:cat>
          <c:val>
            <c:numRef>
              <c:f>工作表1!$D$2:$D$4</c:f>
              <c:numCache>
                <c:formatCode>General</c:formatCode>
                <c:ptCount val="3"/>
              </c:numCache>
            </c:numRef>
          </c:val>
          <c:extLst>
            <c:ext xmlns:c16="http://schemas.microsoft.com/office/drawing/2014/chart" uri="{C3380CC4-5D6E-409C-BE32-E72D297353CC}">
              <c16:uniqueId val="{0000000A-2282-4CDC-B17D-868A89FAE32D}"/>
            </c:ext>
          </c:extLst>
        </c:ser>
        <c:dLbls>
          <c:showLegendKey val="0"/>
          <c:showVal val="0"/>
          <c:showCatName val="0"/>
          <c:showSerName val="0"/>
          <c:showPercent val="0"/>
          <c:showBubbleSize val="0"/>
        </c:dLbls>
        <c:gapWidth val="150"/>
        <c:overlap val="100"/>
        <c:axId val="869234431"/>
        <c:axId val="869225695"/>
      </c:barChart>
      <c:catAx>
        <c:axId val="86923443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marL="0" algn="l" defTabSz="914400" rtl="0" eaLnBrk="1" latinLnBrk="0" hangingPunct="1">
              <a:defRPr lang="en-US" altLang="zh-TW" sz="1400" b="0" i="0" u="none" strike="noStrike" kern="1200" baseline="0">
                <a:solidFill>
                  <a:schemeClr val="tx1"/>
                </a:solidFill>
                <a:latin typeface="Times New Roman" panose="02020603050405020304" pitchFamily="18" charset="0"/>
                <a:ea typeface="+mn-ea"/>
                <a:cs typeface="Segoe UI" panose="020B0502040204020203" pitchFamily="34" charset="0"/>
              </a:defRPr>
            </a:pPr>
            <a:endParaRPr lang="zh-TW"/>
          </a:p>
        </c:txPr>
        <c:crossAx val="869225695"/>
        <c:crosses val="autoZero"/>
        <c:auto val="1"/>
        <c:lblAlgn val="ctr"/>
        <c:lblOffset val="100"/>
        <c:noMultiLvlLbl val="0"/>
      </c:catAx>
      <c:valAx>
        <c:axId val="869225695"/>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TW"/>
          </a:p>
        </c:txPr>
        <c:crossAx val="8692344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accent1"/>
      </a:solidFill>
    </a:ln>
    <a:effectLst/>
  </c:spPr>
  <c:txPr>
    <a:bodyPr/>
    <a:lstStyle/>
    <a:p>
      <a:pPr>
        <a:defRPr/>
      </a:pPr>
      <a:endParaRPr lang="zh-TW"/>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4-09-30T20:53:25.812" idx="1">
    <p:pos x="7161" y="957"/>
    <p:text/>
    <p:extLst>
      <p:ext uri="{C676402C-5697-4E1C-873F-D02D1690AC5C}">
        <p15:threadingInfo xmlns:p15="http://schemas.microsoft.com/office/powerpoint/2012/main" timeZoneBias="-4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4-12-10T23:25:57.045" idx="2">
    <p:pos x="12066" y="63"/>
    <p:text/>
    <p:extLst>
      <p:ext uri="{C676402C-5697-4E1C-873F-D02D1690AC5C}">
        <p15:threadingInfo xmlns:p15="http://schemas.microsoft.com/office/powerpoint/2012/main" timeZoneBias="-48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C81B38EE-F38E-8BFA-F9E1-3FAEB61E2C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2C703AFD-16F2-011C-8E7C-893290BF9EA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E448E5-416C-419C-9311-0F4E0B505436}" type="datetimeFigureOut">
              <a:rPr lang="zh-TW" altLang="en-US" smtClean="0"/>
              <a:t>2025/6/29</a:t>
            </a:fld>
            <a:endParaRPr lang="zh-TW" altLang="en-US"/>
          </a:p>
        </p:txBody>
      </p:sp>
      <p:sp>
        <p:nvSpPr>
          <p:cNvPr id="4" name="頁尾版面配置區 3">
            <a:extLst>
              <a:ext uri="{FF2B5EF4-FFF2-40B4-BE49-F238E27FC236}">
                <a16:creationId xmlns:a16="http://schemas.microsoft.com/office/drawing/2014/main" id="{4BCBC884-7421-4A3C-C30D-99781C46AB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55FFA31F-CC09-65A2-9925-233E3C409B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D32E0D-DFAB-4D59-B50E-2249FB25528F}" type="slidenum">
              <a:rPr lang="zh-TW" altLang="en-US" smtClean="0"/>
              <a:t>‹#›</a:t>
            </a:fld>
            <a:endParaRPr lang="zh-TW" altLang="en-US"/>
          </a:p>
        </p:txBody>
      </p:sp>
    </p:spTree>
    <p:extLst>
      <p:ext uri="{BB962C8B-B14F-4D97-AF65-F5344CB8AC3E}">
        <p14:creationId xmlns:p14="http://schemas.microsoft.com/office/powerpoint/2010/main" val="3574104903"/>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2.xml><?xml version="1.0" encoding="utf-8"?>
<inkml:ink xmlns:inkml="http://www.w3.org/2003/InkML">
  <inkml:definitions>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111.62791" units="1/cm"/>
          <inkml:channelProperty channel="Y" name="resolution" value="55.6701" units="1/cm"/>
          <inkml:channelProperty channel="T" name="resolution" value="1" units="1/dev"/>
        </inkml:channelProperties>
      </inkml:inkSource>
      <inkml:timestamp xml:id="ts0" timeString="2025-01-15T03:03:00.745"/>
    </inkml:context>
    <inkml:brush xml:id="br0">
      <inkml:brushProperty name="width" value="0.05292" units="cm"/>
      <inkml:brushProperty name="height" value="0.05292" units="cm"/>
      <inkml:brushProperty name="color" value="#FF0000"/>
    </inkml:brush>
  </inkml:definitions>
  <inkml:trace contextRef="#ctx0" brushRef="#br0">15068 5003 0,'0'28'47,"0"28"-47,0 57 15,0 57 1,-57 0-1,57-29 1,0-85 0,0-27-1,0-58 17,28-84-17,57 29 1,-57-1-1,-28 56 1</inkml:trace>
  <inkml:trace contextRef="#ctx0" brushRef="#br0" timeOffset="600.89">15181 5087 0,'0'29'62,"28"-29"-62,0 0 16,-28 28 31,0 0-47,28-28 0,-28 28 16,29 1-1,-29-1 1,-57 28 15,29-27-31,28 27 16,-57 1-1,57-29 1,-56 29 0,-1 56-1,29-85 1,28 0 46,28-56-15,1 28-47,-1-28 0,0-1 16,0 29-16,85-141 15</inkml:trace>
  <inkml:trace contextRef="#ctx0" brushRef="#br0" timeOffset="2607.63">15718 3957 0,'28'0'32,"0"0"-17,1 0-15,27 0 16,29 0-1,-29 0 1,-27 0 31,-1 0-47,29 0 16,-29 0-1,-28-29 16,0 58 1,28-29-17,0 0 126,1 0-125,-29 28-16,56-28 15,-56 28 63,0 1-62,0-1 0,-28-28-1,0 0-15,28 28 16,0 0-1,-29-28-15,1 0 32,28 57-17,0-29 1,-56 29 0,27 27-1,29-140 126,0 28-141,0-1 0,-56-27 15,56 28-15,0-1 16,0-27 0,0-29-1,-29 0 1,1 57 0,28 56 249,-28 227-265,28-227 0,0-56 125,28 28-109,-28-29-16,0 1 15</inkml:trace>
</inkml:ink>
</file>

<file path=ppt/ink/ink3.xml><?xml version="1.0" encoding="utf-8"?>
<inkml:ink xmlns:inkml="http://www.w3.org/2003/InkML">
  <inkml:definitions>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111.62791" units="1/cm"/>
          <inkml:channelProperty channel="Y" name="resolution" value="55.6701" units="1/cm"/>
          <inkml:channelProperty channel="T" name="resolution" value="1" units="1/dev"/>
        </inkml:channelProperties>
      </inkml:inkSource>
      <inkml:timestamp xml:id="ts0" timeString="2025-01-15T03:24:25.882"/>
    </inkml:context>
    <inkml:brush xml:id="br0">
      <inkml:brushProperty name="width" value="0.05292" units="cm"/>
      <inkml:brushProperty name="height" value="0.05292" units="cm"/>
      <inkml:brushProperty name="color" value="#FF0000"/>
    </inkml:brush>
  </inkml:definitions>
  <inkml:trace contextRef="#ctx0" brushRef="#br0">4269 16563 0,'-198'0'47,"170"0"-47,-57 28 0,-85-28 15,0 0 1,57 0 0,-84-28-1,27-29 17,85 29-17,57-1 1,-142-112-1,142 141-15,-170-169 16,28 84 0,29 0-1,85 28 1,-1-56 0,-113-84-1,57 55 1,113 57-1,-28 29 1,28 28 0,0-114 15,0 1-15,0-57-1,85 0 1,0 29-1,-57 56 1,57-29 0,28 1-1,85 28 1,-57 28 0,-141 57-16,85 0 15,-29-29 1,86 29-1,112-29 1,-28 29 0,-113-28-1,57-29 17,0 56-17,84 1 1,-84 28-1,-114 0 1,1 0 0,141 28-1,141 1 1,-28 27 0,-226-56-1,-29 57 1,142 112-1,198 29 1,28 28 0,-396-226-1,85 113 1,-85-84 0,57 112-1,85 57 1,-114-198-16,142 169 15,-141-112 1,-57-29 15,0 57-15,0 28 0,0-85-16,-57 114 15,1 56 1,-86 28-1,86-85 1,-1-56 0,-84-57 15,28 0-15,-57 85-1,86-28 1,-114-28-1,-29-57 1,86 28 0,56 0-1,57-28 1,0 0 0,-114 0-1,29 0 1,85 0-1,0 0 1,-29 0 15,1 0-15,56-28 46,0 0-46</inkml:trace>
  <inkml:trace contextRef="#ctx0" brushRef="#br0" timeOffset="1784.52">3873 18004 0,'0'0'0,"-28"0"0,-29 0 16,-113 0 0,1 0-1,84 0 1,57 0-1,-85-28 17,-57-1-17,29 29 1,84-28 0,1-113 15,56 113-16,-29-1 1,29-27 0,0-1-1,0-27 1,0-1 0,0 56-1,29-27 1,27-1-1,-28-27 17,1 55-17,-1 29 1,57-28 0,28 28-1,-28-28 1,-85-29-1,85 29 1,28 28 0,56 0-1,-141 0 1,29-85 0,0 57-1,84 0 1,-56 28-1,0-85 17,-29 85-17,1-28 1,27-1 0,58 29-1,-57 0 1,-29 0-1,-28 0 17,29 0-17,-1 0 1,-27 0 15,-1 0-15,0 0-1,29 0-15,-29 0 47,0 0-31,85 0 0,85 0-1,-198 29 48,29-1-63,-1 0 15,-28 29-15,56 27 16,-56-55 0,0 27-1,0-27-15,-28 84 16,-57 0-1,-28 28 17,28-28-17,1-85 1,-143 29 0,114-29-1,0 0 1,-28 1-1,-57-29 1,57 56 0,112-28-1,1-28 1,0 0 218,0 0-218</inkml:trace>
  <inkml:trace contextRef="#ctx0" brushRef="#br0" timeOffset="10405.41">14276 1696 0,'0'0'0,"0"28"0,0 0 0,0 0 0,0 142 0,-57 367 15,29-509 1,-141 538 0,-114 112-1,28 170 1,1 141 0,141-452-1,85-367 1,-29-170-1,85 0 1,-28-255 0,-28-112-1,28 112 1</inkml:trace>
  <inkml:trace contextRef="#ctx0" brushRef="#br0" timeOffset="11138.62">14219 2063 0,'29'0'0,"-58"0"0,227-28 16,85 28 0,28-113-1,-254 84-15,112-140 16,1-57 0,-1 84-1,-56 114 1,-56 28 15,56 85-15,85 56-1,-85-56 1,-56 28 0,-57 142-1,0 112 1,0 283-1,0 57 1,0-199 0,-57-140-1,1 169 1,27-141 0,-27-227-1,-1-112 1,29-57-1,-57 0 1,-56-85 0,-29 85-1,-113 0 1,-112 56 0,112 86-1,226-142-15,-27 85 16,84-114 15,0-112-15,0 113-16</inkml:trace>
  <inkml:trace contextRef="#ctx0" brushRef="#br0" timeOffset="11656.66">16566 3787 0,'0'0'0,"28"0"47,0 0-32,1 0-15,169 0 16,112-28 0,143 28-1,-453-28-15,85-1 16,-29-27 0,-28 56-1,-28-28 1,-28 28 31</inkml:trace>
  <inkml:trace contextRef="#ctx0" brushRef="#br0" timeOffset="12090.46">17697 3448 0,'28'28'0,"0"-28"0,29 0 16,56 29-1,-142-29 17,29 28-32,-28 28 15,28 142 1,-141-57 0,0-56-1,112-85 1,-84 85-1,28-28 1,85-1 0,0-28-1,29-28 48,-1-28-63,57 0 15</inkml:trace>
  <inkml:trace contextRef="#ctx0" brushRef="#br0" timeOffset="14042.46">18856 2007 0,'0'28'15,"0"0"-15,0 85 0,0 226 16,-29 142-1,-55-1 1,55-423-16,1 423 16,28 57-1,0-84 1,-85-227 15,29-142-15,56-112 15,28-57-15,-28 57-16,0-113 15,0-114 1,0 142-16</inkml:trace>
  <inkml:trace contextRef="#ctx0" brushRef="#br0" timeOffset="14909.19">19082 1922 0,'28'0'0,"-56"0"0,169 0 16,142 28-1,-57-28 1,-85-113 0,-112 85-16,55-114 15,143 86 1,-30-1-1,-83 29 1,-30 28 0,-27 57 15,84 56 0,-112-113-31,55 84 16,-27 1-1,-57 85 1,0 169 0,0 113-1,28 29 1,0 56 0,-56-255-1,-57 29 1,29-85-1,28 57 1,-57 28 0,0-142-1,28-55 1,-27-58 15,27-28-15,57 29-1,-57-1 1,-27-27 0,-86-29-1,-282-57 1,84-56 0,283 113-1,29 0 1,-1 0-1,29 0 1,0 0 0,0 0-1</inkml:trace>
  <inkml:trace contextRef="#ctx0" brushRef="#br0" timeOffset="52223.3">9866 13991 0,'0'28'110,"0"0"-110,0 29 0,0-29 0,0 198 15,-28 28 1,-1 1-1,1-57 1,28-1 15,0 30-15,0-114 0,-28-29-1,0 86 1,28-114-16,0 114 15,0 113 1,-29-114 0,1-27-1,0 27 1,28 57 0,0-56-1,0-85 1,0-57-1,0 0 32,0 0-31,0 1 0,0-1-1,0 0 16,0 1-15,0-1 62,0 0-78,0 0 0,28-28 16,0 29 78,-28-1-79,29-28-15</inkml:trace>
  <inkml:trace contextRef="#ctx0" brushRef="#br0" timeOffset="52730.75">9555 16958 0,'28'0'16,"1"0"15,-1 0-16,0 57 1,-28-29-16,57 29 16,-29 56-1,0-57 1,0-56 0,-28-28 15,0 0-31,0-57 31,57 28-15,-29 29-1,-28 0 1,29 28 0,-1-57-1,28 1 1,29-29-1,-28 57 1</inkml:trace>
  <inkml:trace contextRef="#ctx0" brushRef="#br0" timeOffset="67887.75">21230 13482 0,'0'28'140,"0"0"-140,0 1 16,29-1-16,-29 57 16,28-57-1,-28 0 1,0 57-1,0 0 1,0-57 0,0 0-1,0 29 1,0-1 0,0 29-1,0 28 1,0 0-1,0-28 1,0 28 0,0 28-1,0 1 1,0-29 0,0 0-1,0 0 1,0 0-1,0 0 1,0-56 15,0-29-15,0 0 15,0 0-31,0-28 0,0 57 31,0-1 1,0-27-32,0-1 47,0 0-47,0 0 15</inkml:trace>
  <inkml:trace contextRef="#ctx0" brushRef="#br0" timeOffset="69384.35">21004 15489 0,'0'28'63,"0"0"-63,0 0 16,28 57-16,1 28 15,-1 0 1,-28-56-1,85 28 1,-85-29 15,0-28 1,28-28-17,0 0 1,1 0-1,-29-28 17,0 0-32,0 0 0,0-86 15,56-55 1,29-1 0,-29 86-1,1 27 1,0 0-1,-29 29 17,28 0-17,-56 0 126</inkml:trace>
</inkml:ink>
</file>

<file path=ppt/media/image1.png>
</file>

<file path=ppt/media/image10.png>
</file>

<file path=ppt/media/image100.png>
</file>

<file path=ppt/media/image101.png>
</file>

<file path=ppt/media/image102.png>
</file>

<file path=ppt/media/image104.png>
</file>

<file path=ppt/media/image105.png>
</file>

<file path=ppt/media/image106.png>
</file>

<file path=ppt/media/image107.png>
</file>

<file path=ppt/media/image108.png>
</file>

<file path=ppt/media/image109.png>
</file>

<file path=ppt/media/image11.png>
</file>

<file path=ppt/media/image11.svg>
</file>

<file path=ppt/media/image110.png>
</file>

<file path=ppt/media/image111.png>
</file>

<file path=ppt/media/image112.png>
</file>

<file path=ppt/media/image113.jpeg>
</file>

<file path=ppt/media/image114.png>
</file>

<file path=ppt/media/image115.png>
</file>

<file path=ppt/media/image116.jpeg>
</file>

<file path=ppt/media/image117.png>
</file>

<file path=ppt/media/image118.png>
</file>

<file path=ppt/media/image119.png>
</file>

<file path=ppt/media/image12.png>
</file>

<file path=ppt/media/image120.png>
</file>

<file path=ppt/media/image121.png>
</file>

<file path=ppt/media/image122.png>
</file>

<file path=ppt/media/image123.jpg>
</file>

<file path=ppt/media/image123.png>
</file>

<file path=ppt/media/image124.jpg>
</file>

<file path=ppt/media/image125.jpg>
</file>

<file path=ppt/media/image126.jpg>
</file>

<file path=ppt/media/image127.png>
</file>

<file path=ppt/media/image128.png>
</file>

<file path=ppt/media/image129.png>
</file>

<file path=ppt/media/image13.png>
</file>

<file path=ppt/media/image130.png>
</file>

<file path=ppt/media/image130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6.png>
</file>

<file path=ppt/media/image1600.png>
</file>

<file path=ppt/media/image17.png>
</file>

<file path=ppt/media/image18.png>
</file>

<file path=ppt/media/image19.png>
</file>

<file path=ppt/media/image2.png>
</file>

<file path=ppt/media/image20.png>
</file>

<file path=ppt/media/image21.png>
</file>

<file path=ppt/media/image22.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6.png>
</file>

<file path=ppt/media/image47.png>
</file>

<file path=ppt/media/image470.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2025/6/29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首先會利用哈希擴充函式產生隨機種子</a:t>
            </a:r>
            <a:r>
              <a:rPr lang="en-US" altLang="zh-TW" dirty="0"/>
              <a:t>zeta</a:t>
            </a:r>
            <a:r>
              <a:rPr lang="zh-TW" altLang="en-US" dirty="0"/>
              <a:t>，並丟入</a:t>
            </a:r>
            <a:r>
              <a:rPr lang="en-US" altLang="zh-TW" dirty="0" err="1"/>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a:t>MSIS</a:t>
            </a:r>
            <a:r>
              <a:rPr lang="zh-TW" altLang="en-US" dirty="0"/>
              <a:t>的方式去計算出簽章，那我們會使用拒絕採樣的方式去檢查設計出來的簽章的安全度是否符合規定，不符合的話就從頭重新設計一個簽章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err="1"/>
              <a:t>KeyGen</a:t>
            </a:r>
            <a:r>
              <a:rPr lang="zh-TW" altLang="en-US" dirty="0"/>
              <a:t>的輸入為一個</a:t>
            </a:r>
            <a:r>
              <a:rPr lang="en-US" altLang="zh-TW" dirty="0"/>
              <a:t>32byte</a:t>
            </a:r>
            <a:r>
              <a:rPr lang="zh-TW" altLang="en-US" dirty="0"/>
              <a:t>的隨機種子</a:t>
            </a:r>
            <a:r>
              <a:rPr lang="el-GR" altLang="zh-TW" dirty="0"/>
              <a:t>ξ</a:t>
            </a:r>
            <a:r>
              <a:rPr lang="zh-TW" altLang="en-US" dirty="0"/>
              <a:t>，輸出則為公鑰以及私鑰。</a:t>
            </a:r>
            <a:endParaRPr lang="en-US" altLang="zh-TW" dirty="0"/>
          </a:p>
          <a:p>
            <a:endParaRPr lang="en-US" altLang="zh-TW" dirty="0"/>
          </a:p>
          <a:p>
            <a:r>
              <a:rPr lang="zh-TW" altLang="en-US" dirty="0"/>
              <a:t>第</a:t>
            </a:r>
            <a:r>
              <a:rPr lang="en-US" altLang="zh-TW" dirty="0"/>
              <a:t>1</a:t>
            </a:r>
            <a:r>
              <a:rPr lang="zh-TW" altLang="en-US" dirty="0"/>
              <a:t>行中隨機種子</a:t>
            </a:r>
            <a:r>
              <a:rPr lang="el-GR" altLang="zh-TW" dirty="0"/>
              <a:t>ξ</a:t>
            </a:r>
            <a:r>
              <a:rPr lang="zh-TW" altLang="en-US" dirty="0"/>
              <a:t>將使用</a:t>
            </a:r>
            <a:r>
              <a:rPr lang="en-US" altLang="zh-TW" dirty="0"/>
              <a:t>sha3</a:t>
            </a:r>
            <a:r>
              <a:rPr lang="zh-TW" altLang="en-US" dirty="0"/>
              <a:t>當中的</a:t>
            </a:r>
            <a:r>
              <a:rPr lang="en-US" altLang="zh-TW" dirty="0"/>
              <a:t>shake256</a:t>
            </a:r>
            <a:r>
              <a:rPr lang="zh-TW" altLang="en-US" dirty="0"/>
              <a:t>生成三個隨機種子，分別是公用隨機種子</a:t>
            </a:r>
            <a:r>
              <a:rPr lang="el-GR" altLang="zh-TW" dirty="0"/>
              <a:t>ρ</a:t>
            </a:r>
            <a:r>
              <a:rPr lang="zh-TW" altLang="en-US" dirty="0"/>
              <a:t>，在第</a:t>
            </a:r>
            <a:r>
              <a:rPr lang="en-US" altLang="zh-TW" dirty="0"/>
              <a:t>3</a:t>
            </a:r>
            <a:r>
              <a:rPr lang="zh-TW" altLang="en-US" dirty="0"/>
              <a:t>行中利用此種子隨機抽取一個多項式矩陣</a:t>
            </a:r>
            <a:r>
              <a:rPr lang="en-US" altLang="zh-TW" dirty="0"/>
              <a:t>A</a:t>
            </a:r>
            <a:r>
              <a:rPr lang="zh-TW" altLang="en-US" dirty="0"/>
              <a:t>，再來是私用隨機種子</a:t>
            </a:r>
            <a:r>
              <a:rPr lang="el-GR" altLang="zh-TW" dirty="0"/>
              <a:t>ρ′</a:t>
            </a:r>
            <a:r>
              <a:rPr lang="zh-TW" altLang="en-US" dirty="0"/>
              <a:t>，在第</a:t>
            </a:r>
            <a:r>
              <a:rPr lang="en-US" altLang="zh-TW" dirty="0"/>
              <a:t>4</a:t>
            </a:r>
            <a:r>
              <a:rPr lang="zh-TW" altLang="en-US" dirty="0"/>
              <a:t>行中利用此種子抽取多項式向量</a:t>
            </a:r>
            <a:r>
              <a:rPr lang="en-US" altLang="zh-TW" dirty="0"/>
              <a:t>s1</a:t>
            </a:r>
            <a:r>
              <a:rPr lang="zh-TW" altLang="en-US" dirty="0"/>
              <a:t>與</a:t>
            </a:r>
            <a:r>
              <a:rPr lang="en-US" altLang="zh-TW" dirty="0"/>
              <a:t>s2</a:t>
            </a:r>
            <a:r>
              <a:rPr lang="zh-TW" altLang="en-US" dirty="0"/>
              <a:t>，這兩個向量的值是短係數，指說其值被限定在</a:t>
            </a:r>
            <a:r>
              <a:rPr lang="el-GR" altLang="zh-TW" dirty="0"/>
              <a:t>−η</a:t>
            </a:r>
            <a:r>
              <a:rPr lang="zh-TW" altLang="en-US" dirty="0"/>
              <a:t>與</a:t>
            </a:r>
            <a:r>
              <a:rPr lang="el-GR" altLang="zh-TW" dirty="0"/>
              <a:t>η</a:t>
            </a:r>
            <a:r>
              <a:rPr lang="zh-TW" altLang="en-US" dirty="0"/>
              <a:t>之間，最後是私用隨機種子</a:t>
            </a:r>
            <a:r>
              <a:rPr lang="en-US" altLang="zh-TW" dirty="0"/>
              <a:t>K</a:t>
            </a:r>
            <a:r>
              <a:rPr lang="zh-TW" altLang="en-US" dirty="0"/>
              <a:t>，該種子是用於簽名的過程。</a:t>
            </a:r>
            <a:endParaRPr lang="en-US" altLang="zh-TW" dirty="0"/>
          </a:p>
          <a:p>
            <a:endParaRPr lang="en-US" altLang="zh-TW" dirty="0"/>
          </a:p>
          <a:p>
            <a:r>
              <a:rPr lang="zh-TW" altLang="en-US" dirty="0"/>
              <a:t>第</a:t>
            </a:r>
            <a:r>
              <a:rPr lang="en-US" altLang="zh-TW" dirty="0"/>
              <a:t>5</a:t>
            </a:r>
            <a:r>
              <a:rPr lang="zh-TW" altLang="en-US" dirty="0"/>
              <a:t>行是計算公用值</a:t>
            </a:r>
            <a:r>
              <a:rPr lang="en-US" altLang="zh-TW" dirty="0"/>
              <a:t>t = As1 + s2</a:t>
            </a:r>
            <a:r>
              <a:rPr lang="zh-TW" altLang="en-US" dirty="0"/>
              <a:t>，這個部分就是在實現我上面提到</a:t>
            </a:r>
            <a:r>
              <a:rPr lang="en-US" altLang="zh-TW" dirty="0"/>
              <a:t>MLWE</a:t>
            </a:r>
            <a:r>
              <a:rPr lang="zh-TW" altLang="en-US" dirty="0"/>
              <a:t>算法的部分。</a:t>
            </a:r>
            <a:endParaRPr lang="en-US" altLang="zh-TW" dirty="0"/>
          </a:p>
          <a:p>
            <a:endParaRPr lang="en-US" altLang="zh-TW" dirty="0"/>
          </a:p>
          <a:p>
            <a:r>
              <a:rPr lang="zh-TW" altLang="en-US" dirty="0"/>
              <a:t>第</a:t>
            </a:r>
            <a:r>
              <a:rPr lang="en-US" altLang="zh-TW" dirty="0"/>
              <a:t>6</a:t>
            </a:r>
            <a:r>
              <a:rPr lang="zh-TW" altLang="en-US" dirty="0"/>
              <a:t>行是將公鑰</a:t>
            </a:r>
            <a:r>
              <a:rPr lang="en-US" altLang="zh-TW" dirty="0"/>
              <a:t>t</a:t>
            </a:r>
            <a:r>
              <a:rPr lang="zh-TW" altLang="en-US" dirty="0"/>
              <a:t>做壓縮，通過刪除每個係數的 </a:t>
            </a:r>
            <a:r>
              <a:rPr lang="en-US" altLang="zh-TW" dirty="0"/>
              <a:t>d </a:t>
            </a:r>
            <a:r>
              <a:rPr lang="zh-TW" altLang="en-US" dirty="0"/>
              <a:t>個最低有效位來生成多項式向量 </a:t>
            </a:r>
            <a:r>
              <a:rPr lang="en-US" altLang="zh-TW" dirty="0"/>
              <a:t>t1</a:t>
            </a:r>
            <a:r>
              <a:rPr lang="zh-TW" altLang="en-US" dirty="0"/>
              <a:t>，以及被刪除的部分</a:t>
            </a:r>
            <a:r>
              <a:rPr lang="en-US" altLang="zh-TW" dirty="0"/>
              <a:t>t0</a:t>
            </a:r>
            <a:r>
              <a:rPr lang="zh-TW" altLang="en-US" dirty="0"/>
              <a:t>，這個壓縮是為了優化</a:t>
            </a:r>
            <a:r>
              <a:rPr lang="zh-TW" altLang="en-US" b="0" i="0" dirty="0">
                <a:solidFill>
                  <a:srgbClr val="1F1F1F"/>
                </a:solidFill>
                <a:effectLst/>
                <a:latin typeface="Arial" panose="020B0604020202020204" pitchFamily="34" charset="0"/>
              </a:rPr>
              <a:t>效能，而非安全性。</a:t>
            </a:r>
            <a:endParaRPr lang="en-US" altLang="zh-TW" b="0" i="0" dirty="0">
              <a:solidFill>
                <a:srgbClr val="1F1F1F"/>
              </a:solidFill>
              <a:effectLst/>
              <a:latin typeface="Arial" panose="020B0604020202020204" pitchFamily="34" charset="0"/>
            </a:endParaRPr>
          </a:p>
          <a:p>
            <a:endParaRPr lang="en-US" altLang="zh-TW" b="0" i="0" dirty="0">
              <a:solidFill>
                <a:srgbClr val="1F1F1F"/>
              </a:solidFill>
              <a:effectLst/>
              <a:latin typeface="Arial" panose="020B0604020202020204" pitchFamily="34" charset="0"/>
            </a:endParaRPr>
          </a:p>
          <a:p>
            <a:r>
              <a:rPr lang="zh-TW" altLang="en-US" b="0" i="0" dirty="0">
                <a:solidFill>
                  <a:srgbClr val="1F1F1F"/>
                </a:solidFill>
                <a:effectLst/>
                <a:latin typeface="Arial" panose="020B0604020202020204" pitchFamily="34" charset="0"/>
              </a:rPr>
              <a:t>第</a:t>
            </a:r>
            <a:r>
              <a:rPr lang="en-US" altLang="zh-TW" b="0" i="0" dirty="0">
                <a:solidFill>
                  <a:srgbClr val="1F1F1F"/>
                </a:solidFill>
                <a:effectLst/>
                <a:latin typeface="Arial" panose="020B0604020202020204" pitchFamily="34" charset="0"/>
              </a:rPr>
              <a:t>8</a:t>
            </a:r>
            <a:r>
              <a:rPr lang="zh-TW" altLang="en-US" b="0" i="0" dirty="0">
                <a:solidFill>
                  <a:srgbClr val="1F1F1F"/>
                </a:solidFill>
                <a:effectLst/>
                <a:latin typeface="Arial" panose="020B0604020202020204" pitchFamily="34" charset="0"/>
              </a:rPr>
              <a:t>行是將</a:t>
            </a:r>
            <a:r>
              <a:rPr lang="zh-TW" altLang="en-US" dirty="0"/>
              <a:t>公用隨機種子 </a:t>
            </a:r>
            <a:r>
              <a:rPr lang="en-US" altLang="zh-TW" dirty="0"/>
              <a:t>ρ</a:t>
            </a:r>
            <a:r>
              <a:rPr lang="zh-TW" altLang="en-US" dirty="0"/>
              <a:t>和壓縮多項式向量 </a:t>
            </a:r>
            <a:r>
              <a:rPr lang="en-US" altLang="zh-TW" dirty="0"/>
              <a:t>t1​ </a:t>
            </a:r>
            <a:r>
              <a:rPr lang="zh-TW" altLang="en-US" dirty="0"/>
              <a:t>組合成公鑰。</a:t>
            </a:r>
            <a:endParaRPr lang="en-US" altLang="zh-TW" dirty="0"/>
          </a:p>
          <a:p>
            <a:endParaRPr lang="en-US" altLang="zh-TW" dirty="0"/>
          </a:p>
          <a:p>
            <a:r>
              <a:rPr lang="zh-TW" altLang="en-US" dirty="0"/>
              <a:t>第</a:t>
            </a:r>
            <a:r>
              <a:rPr lang="en-US" altLang="zh-TW" dirty="0"/>
              <a:t>9</a:t>
            </a:r>
            <a:r>
              <a:rPr lang="zh-TW" altLang="en-US" dirty="0"/>
              <a:t>行是將公鑰做</a:t>
            </a:r>
            <a:r>
              <a:rPr lang="en-US" altLang="zh-TW" dirty="0"/>
              <a:t>64 byte</a:t>
            </a:r>
            <a:r>
              <a:rPr lang="zh-TW" altLang="en-US" dirty="0"/>
              <a:t>的雜湊。</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10</a:t>
            </a:r>
            <a:r>
              <a:rPr lang="zh-TW" altLang="en-US" dirty="0"/>
              <a:t>行是將公用隨機種子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組合成私鑰。，</a:t>
            </a:r>
            <a:endParaRPr lang="en-US" altLang="zh-TW" dirty="0"/>
          </a:p>
          <a:p>
            <a:endParaRPr lang="en-US" altLang="zh-TW" dirty="0"/>
          </a:p>
          <a:p>
            <a:endParaRPr lang="en-US" altLang="zh-TW" dirty="0"/>
          </a:p>
          <a:p>
            <a:endParaRPr lang="en-US" altLang="zh-TW" dirty="0"/>
          </a:p>
          <a:p>
            <a:endParaRPr lang="en-US" altLang="zh-TW" dirty="0"/>
          </a:p>
          <a:p>
            <a:endParaRPr lang="en-US" altLang="zh-TW" dirty="0"/>
          </a:p>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11889191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632824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13</a:t>
            </a:fld>
            <a:endParaRPr lang="zh-CN" altLang="en-US"/>
          </a:p>
        </p:txBody>
      </p:sp>
    </p:spTree>
    <p:extLst>
      <p:ext uri="{BB962C8B-B14F-4D97-AF65-F5344CB8AC3E}">
        <p14:creationId xmlns:p14="http://schemas.microsoft.com/office/powerpoint/2010/main" val="42118755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RSA </a:t>
            </a:r>
            <a:r>
              <a:rPr lang="zh-TW" altLang="en-US" dirty="0"/>
              <a:t>比較 </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14</a:t>
            </a:fld>
            <a:endParaRPr lang="zh-CN" altLang="en-US"/>
          </a:p>
        </p:txBody>
      </p:sp>
    </p:spTree>
    <p:extLst>
      <p:ext uri="{BB962C8B-B14F-4D97-AF65-F5344CB8AC3E}">
        <p14:creationId xmlns:p14="http://schemas.microsoft.com/office/powerpoint/2010/main" val="15314311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，輸出則簽章。</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14:m>
                  <m:oMath xmlns:m="http://schemas.openxmlformats.org/officeDocument/2006/math">
                    <m:r>
                      <m:rPr>
                        <m:sty m:val="p"/>
                      </m:rPr>
                      <a:rPr lang="en-US" altLang="zh-TW" b="0" i="0" smtClean="0">
                        <a:latin typeface="Cambria Math" panose="02040503050406030204" pitchFamily="18" charset="0"/>
                      </a:rPr>
                      <m:t>y</m:t>
                    </m:r>
                    <m:sSubSup>
                      <m:sSubSupPr>
                        <m:ctrlPr>
                          <a:rPr lang="en-US" altLang="zh-TW" i="1" smtClean="0">
                            <a:latin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m:t>
                        </m:r>
                        <m:r>
                          <a:rPr lang="en-US" altLang="zh-TW" b="0" i="1" smtClean="0">
                            <a:latin typeface="Cambria Math" panose="02040503050406030204" pitchFamily="18" charset="0"/>
                          </a:rPr>
                          <m:t>𝑅</m:t>
                        </m:r>
                      </m:e>
                      <m:sub>
                        <m:r>
                          <a:rPr lang="en-US" altLang="zh-TW" b="0" i="1" smtClean="0">
                            <a:latin typeface="Cambria Math" panose="02040503050406030204" pitchFamily="18" charset="0"/>
                          </a:rPr>
                          <m:t>𝑞</m:t>
                        </m:r>
                      </m:sub>
                      <m:sup>
                        <m:r>
                          <a:rPr lang="en-US" altLang="zh-TW" b="0" i="1" smtClean="0">
                            <a:latin typeface="Cambria Math" panose="02040503050406030204" pitchFamily="18" charset="0"/>
                          </a:rPr>
                          <m:t>𝑙</m:t>
                        </m:r>
                      </m:sup>
                    </m:sSubSup>
                  </m:oMath>
                </a14:m>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，輸出則為公鑰以及私鑰。</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r>
                  <a:rPr lang="en-US" altLang="zh-TW" b="0" i="0">
                    <a:latin typeface="Cambria Math" panose="02040503050406030204" pitchFamily="18" charset="0"/>
                  </a:rPr>
                  <a:t>y</a:t>
                </a:r>
                <a:r>
                  <a:rPr lang="en-US" altLang="zh-TW" i="0">
                    <a:latin typeface="Cambria Math" panose="02040503050406030204" pitchFamily="18" charset="0"/>
                  </a:rPr>
                  <a:t>〖</a:t>
                </a:r>
                <a:r>
                  <a:rPr lang="en-US" altLang="zh-TW" i="0">
                    <a:latin typeface="Cambria Math" panose="02040503050406030204" pitchFamily="18" charset="0"/>
                    <a:ea typeface="Cambria Math" panose="02040503050406030204" pitchFamily="18" charset="0"/>
                  </a:rPr>
                  <a:t>∈</a:t>
                </a:r>
                <a:r>
                  <a:rPr lang="en-US" altLang="zh-TW" b="0" i="0">
                    <a:latin typeface="Cambria Math" panose="02040503050406030204" pitchFamily="18" charset="0"/>
                  </a:rPr>
                  <a:t>𝑅〗_𝑞^𝑙</a:t>
                </a:r>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15</a:t>
            </a:fld>
            <a:endParaRPr lang="zh-CN" altLang="en-US"/>
          </a:p>
        </p:txBody>
      </p:sp>
    </p:spTree>
    <p:extLst>
      <p:ext uri="{BB962C8B-B14F-4D97-AF65-F5344CB8AC3E}">
        <p14:creationId xmlns:p14="http://schemas.microsoft.com/office/powerpoint/2010/main" val="4393976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34715176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17</a:t>
            </a:fld>
            <a:endParaRPr lang="zh-CN" altLang="en-US"/>
          </a:p>
        </p:txBody>
      </p:sp>
    </p:spTree>
    <p:extLst>
      <p:ext uri="{BB962C8B-B14F-4D97-AF65-F5344CB8AC3E}">
        <p14:creationId xmlns:p14="http://schemas.microsoft.com/office/powerpoint/2010/main" val="13251727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29100489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第</a:t>
            </a:r>
            <a:r>
              <a:rPr lang="en-US" altLang="zh-TW" dirty="0"/>
              <a:t>18-19</a:t>
            </a:r>
            <a:r>
              <a:rPr lang="zh-TW" altLang="en-US" dirty="0"/>
              <a:t>行是計算</a:t>
            </a:r>
            <a:r>
              <a:rPr lang="en-US" altLang="zh-TW" dirty="0"/>
              <a:t>c</a:t>
            </a:r>
            <a:r>
              <a:rPr lang="zh-TW" altLang="en-US" dirty="0"/>
              <a:t>乘</a:t>
            </a:r>
            <a:r>
              <a:rPr lang="en-US" altLang="zh-TW" dirty="0"/>
              <a:t>s1</a:t>
            </a:r>
            <a:r>
              <a:rPr lang="zh-TW" altLang="en-US" dirty="0"/>
              <a:t>與</a:t>
            </a:r>
            <a:r>
              <a:rPr lang="en-US" altLang="zh-TW" dirty="0"/>
              <a:t>c</a:t>
            </a:r>
            <a:r>
              <a:rPr lang="zh-TW" altLang="en-US" dirty="0"/>
              <a:t>乘</a:t>
            </a:r>
            <a:r>
              <a:rPr lang="en-US" altLang="zh-TW" dirty="0"/>
              <a:t>s2</a:t>
            </a:r>
          </a:p>
          <a:p>
            <a:endParaRPr lang="en-US" altLang="zh-TW" dirty="0"/>
          </a:p>
          <a:p>
            <a:r>
              <a:rPr lang="zh-TW" altLang="en-US" dirty="0"/>
              <a:t>第</a:t>
            </a:r>
            <a:r>
              <a:rPr lang="en-US" altLang="zh-TW" dirty="0"/>
              <a:t>20</a:t>
            </a:r>
            <a:r>
              <a:rPr lang="zh-TW" altLang="en-US" dirty="0"/>
              <a:t>行是計算響應 </a:t>
            </a:r>
            <a:r>
              <a:rPr lang="en-US" altLang="zh-TW" dirty="0"/>
              <a:t>z=y+cs1</a:t>
            </a:r>
          </a:p>
          <a:p>
            <a:endParaRPr lang="en-US" altLang="zh-TW" dirty="0"/>
          </a:p>
          <a:p>
            <a:r>
              <a:rPr lang="zh-TW" altLang="en-US" dirty="0"/>
              <a:t>第</a:t>
            </a:r>
            <a:r>
              <a:rPr lang="en-US" altLang="zh-TW" dirty="0"/>
              <a:t>21-23</a:t>
            </a:r>
            <a:r>
              <a:rPr lang="zh-TW" altLang="en-US" dirty="0"/>
              <a:t>執行有效性檢查。如果檢查失敗，繼續進行拒絕採樣循環。</a:t>
            </a:r>
            <a:endParaRPr lang="en-US" altLang="zh-TW" dirty="0"/>
          </a:p>
          <a:p>
            <a:endParaRPr lang="en-US" altLang="zh-TW" dirty="0"/>
          </a:p>
          <a:p>
            <a:r>
              <a:rPr lang="zh-TW" altLang="en-US" dirty="0"/>
              <a:t>第</a:t>
            </a:r>
            <a:r>
              <a:rPr lang="en-US" altLang="zh-TW" dirty="0"/>
              <a:t>24-32</a:t>
            </a:r>
            <a:r>
              <a:rPr lang="zh-TW" altLang="en-US" dirty="0"/>
              <a:t>是如果檢查通過，就可以計算提示多項式 </a:t>
            </a:r>
            <a:r>
              <a:rPr lang="en-US" altLang="zh-TW" dirty="0"/>
              <a:t>h</a:t>
            </a:r>
            <a:r>
              <a:rPr lang="zh-TW" altLang="en-US" dirty="0"/>
              <a:t>，該多項式允許驗證端使用壓縮的公鑰及簽名的其他組件來重建 </a:t>
            </a:r>
            <a:r>
              <a:rPr lang="en-US" altLang="zh-TW" dirty="0"/>
              <a:t>w1</a:t>
            </a:r>
            <a:r>
              <a:rPr lang="zh-TW" altLang="en-US" dirty="0"/>
              <a:t>，最後執行提示多項式的有效性檢查。如果檢查失敗，繼續進行拒絕採樣循環。</a:t>
            </a:r>
            <a:endParaRPr lang="en-US" altLang="zh-TW" dirty="0"/>
          </a:p>
          <a:p>
            <a:endParaRPr lang="en-US" altLang="zh-TW" dirty="0"/>
          </a:p>
          <a:p>
            <a:r>
              <a:rPr lang="zh-TW" altLang="en-US" dirty="0"/>
              <a:t>第</a:t>
            </a:r>
            <a:r>
              <a:rPr lang="en-US" altLang="zh-TW" dirty="0"/>
              <a:t>33-34</a:t>
            </a:r>
            <a:r>
              <a:rPr lang="zh-TW" altLang="en-US" dirty="0"/>
              <a:t> 輸出最終簽名，包含雜湊承諾</a:t>
            </a:r>
            <a:r>
              <a:rPr lang="en-US" altLang="zh-TW" dirty="0" err="1"/>
              <a:t>ctilde</a:t>
            </a:r>
            <a:r>
              <a:rPr lang="zh-TW" altLang="en-US" dirty="0"/>
              <a:t>、響應 </a:t>
            </a:r>
            <a:r>
              <a:rPr lang="en-US" altLang="zh-TW" dirty="0"/>
              <a:t>z</a:t>
            </a:r>
            <a:r>
              <a:rPr lang="zh-TW" altLang="en-US" dirty="0"/>
              <a:t>和提示 </a:t>
            </a:r>
            <a:r>
              <a:rPr lang="en-US" altLang="zh-TW" dirty="0"/>
              <a:t>h</a:t>
            </a:r>
            <a:r>
              <a:rPr lang="zh-TW" altLang="en-US" dirty="0"/>
              <a:t>。</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1718941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25728077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30350599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14:m>
                  <m:oMath xmlns:m="http://schemas.openxmlformats.org/officeDocument/2006/math">
                    <m:r>
                      <a:rPr lang="en-US" altLang="zh-TW" b="0" i="1" smtClean="0">
                        <a:latin typeface="Cambria Math" panose="02040503050406030204" pitchFamily="18" charset="0"/>
                      </a:rPr>
                      <m:t>𝐴𝑧</m:t>
                    </m:r>
                    <m:r>
                      <a:rPr lang="en-US" altLang="zh-TW" b="0" i="1" smtClean="0">
                        <a:latin typeface="Cambria Math" panose="02040503050406030204" pitchFamily="18" charset="0"/>
                      </a:rPr>
                      <m:t>−</m:t>
                    </m:r>
                    <m:r>
                      <a:rPr lang="en-US" altLang="zh-TW" b="0" i="1" smtClean="0">
                        <a:latin typeface="Cambria Math" panose="02040503050406030204" pitchFamily="18" charset="0"/>
                      </a:rPr>
                      <m:t>𝑐</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ea typeface="Cambria Math" panose="02040503050406030204" pitchFamily="18" charset="0"/>
                      </a:rPr>
                      <m:t>∙</m:t>
                    </m:r>
                    <m:sSup>
                      <m:sSupPr>
                        <m:ctrlPr>
                          <a:rPr lang="en-US" altLang="zh-TW" b="0" i="1" smtClean="0">
                            <a:latin typeface="Cambria Math" panose="02040503050406030204" pitchFamily="18" charset="0"/>
                            <a:ea typeface="Cambria Math" panose="02040503050406030204" pitchFamily="18" charset="0"/>
                          </a:rPr>
                        </m:ctrlPr>
                      </m:sSupPr>
                      <m:e>
                        <m:r>
                          <a:rPr lang="en-US" altLang="zh-TW" b="0" i="1" smtClean="0">
                            <a:latin typeface="Cambria Math" panose="02040503050406030204" pitchFamily="18" charset="0"/>
                            <a:ea typeface="Cambria Math" panose="02040503050406030204" pitchFamily="18" charset="0"/>
                          </a:rPr>
                          <m:t>2</m:t>
                        </m:r>
                      </m:e>
                      <m:sup>
                        <m:r>
                          <a:rPr lang="en-US" altLang="zh-TW" b="0" i="1" smtClean="0">
                            <a:latin typeface="Cambria Math" panose="02040503050406030204" pitchFamily="18" charset="0"/>
                            <a:ea typeface="Cambria Math" panose="02040503050406030204" pitchFamily="18" charset="0"/>
                          </a:rPr>
                          <m:t>𝑑</m:t>
                        </m:r>
                      </m:sup>
                    </m:sSup>
                    <m:r>
                      <a:rPr lang="zh-TW" altLang="en-US" b="0" i="1" smtClean="0">
                        <a:latin typeface="Cambria Math" panose="02040503050406030204" pitchFamily="18" charset="0"/>
                        <a:ea typeface="Cambria Math" panose="02040503050406030204" pitchFamily="18" charset="0"/>
                      </a:rPr>
                      <m:t>得到</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b="0" dirty="0"/>
                  <a:t>復原得到</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dirty="0"/>
                  <a:t>和訊息代表值 </a:t>
                </a:r>
                <a:r>
                  <a:rPr lang="el-GR" altLang="zh-TW" dirty="0"/>
                  <a:t>μ</a:t>
                </a:r>
                <a:r>
                  <a:rPr lang="zh-TW" altLang="en-US" dirty="0"/>
                  <a:t>串接進行</a:t>
                </a:r>
                <a:r>
                  <a:rPr lang="en-US" altLang="zh-TW" dirty="0"/>
                  <a:t>shak256</a:t>
                </a:r>
                <a:r>
                  <a:rPr lang="zh-TW" altLang="en-US" dirty="0"/>
                  <a:t>雜湊得到</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r>
                      <a:rPr lang="zh-TW" altLang="en-US" b="0" i="1" smtClean="0">
                        <a:latin typeface="Cambria Math" panose="02040503050406030204" pitchFamily="18" charset="0"/>
                      </a:rPr>
                      <m:t>與</m:t>
                    </m:r>
                  </m:oMath>
                </a14:m>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r>
                  <a:rPr lang="en-US" altLang="zh-TW" b="0" i="0">
                    <a:latin typeface="Cambria Math" panose="02040503050406030204" pitchFamily="18" charset="0"/>
                  </a:rPr>
                  <a:t>𝐴𝑧−𝑐𝑡_1</a:t>
                </a:r>
                <a:r>
                  <a:rPr lang="en-US" altLang="zh-TW" b="0" i="0">
                    <a:latin typeface="Cambria Math" panose="02040503050406030204" pitchFamily="18" charset="0"/>
                    <a:ea typeface="Cambria Math" panose="02040503050406030204" pitchFamily="18" charset="0"/>
                  </a:rPr>
                  <a:t>∙2^𝑑</a:t>
                </a:r>
                <a:r>
                  <a:rPr lang="zh-TW" altLang="en-US" b="0" i="0">
                    <a:latin typeface="Cambria Math" panose="02040503050406030204" pitchFamily="18" charset="0"/>
                    <a:ea typeface="Cambria Math" panose="02040503050406030204" pitchFamily="18" charset="0"/>
                  </a:rPr>
                  <a:t> 得到</a:t>
                </a:r>
                <a:r>
                  <a:rPr lang="en-US" altLang="zh-TW" b="0" i="0">
                    <a:latin typeface="Cambria Math" panose="02040503050406030204" pitchFamily="18" charset="0"/>
                    <a:ea typeface="Cambria Math" panose="02040503050406030204" pitchFamily="18" charset="0"/>
                  </a:rPr>
                  <a:t>𝑤_𝑎𝑝𝑝𝑟𝑜𝑥^′</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r>
                  <a:rPr lang="en-US" altLang="zh-TW" b="0" i="0">
                    <a:latin typeface="Cambria Math" panose="02040503050406030204" pitchFamily="18" charset="0"/>
                    <a:ea typeface="Cambria Math" panose="02040503050406030204" pitchFamily="18" charset="0"/>
                  </a:rPr>
                  <a:t>𝑤_𝑎𝑝𝑝𝑟𝑜𝑥^′</a:t>
                </a:r>
                <a:r>
                  <a:rPr lang="zh-TW" altLang="en-US" b="0" dirty="0"/>
                  <a:t>復原得到</a:t>
                </a:r>
                <a:r>
                  <a:rPr lang="en-US" altLang="zh-TW" b="0" i="0">
                    <a:latin typeface="Cambria Math" panose="02040503050406030204" pitchFamily="18" charset="0"/>
                    <a:ea typeface="Cambria Math" panose="02040503050406030204" pitchFamily="18" charset="0"/>
                  </a:rPr>
                  <a:t>𝑤_1^′</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r>
                  <a:rPr lang="en-US" altLang="zh-TW" b="0" i="0">
                    <a:latin typeface="Cambria Math" panose="02040503050406030204" pitchFamily="18" charset="0"/>
                    <a:ea typeface="Cambria Math" panose="02040503050406030204" pitchFamily="18" charset="0"/>
                  </a:rPr>
                  <a:t>𝑤_1^′</a:t>
                </a:r>
                <a:r>
                  <a:rPr lang="zh-TW" altLang="en-US" dirty="0"/>
                  <a:t>和訊息代表值 </a:t>
                </a:r>
                <a:r>
                  <a:rPr lang="el-GR" altLang="zh-TW" dirty="0"/>
                  <a:t>μ</a:t>
                </a:r>
                <a:r>
                  <a:rPr lang="zh-TW" altLang="en-US" dirty="0"/>
                  <a:t>串接進行</a:t>
                </a:r>
                <a:r>
                  <a:rPr lang="en-US" altLang="zh-TW" dirty="0"/>
                  <a:t>shak256</a:t>
                </a:r>
                <a:r>
                  <a:rPr lang="zh-TW" altLang="en-US" dirty="0"/>
                  <a:t>雜湊得到</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r>
                  <a:rPr lang="zh-TW" altLang="en-US" b="0" i="0">
                    <a:latin typeface="Cambria Math" panose="02040503050406030204" pitchFamily="18" charset="0"/>
                  </a:rPr>
                  <a:t> 與</a:t>
                </a:r>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5338083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20072370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7434881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10908723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42851E-FF7C-748E-4109-0C8757548C3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7B3B28-F9D6-F53A-7AF6-AEAB5F20CA8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1C8C26-23C9-5274-5199-3CDE79AA3F5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258968A-C09D-55B2-F6B9-D0C35E314230}"/>
              </a:ext>
            </a:extLst>
          </p:cNvPr>
          <p:cNvSpPr>
            <a:spLocks noGrp="1"/>
          </p:cNvSpPr>
          <p:nvPr>
            <p:ph type="sldNum" sz="quarter" idx="10"/>
          </p:nvPr>
        </p:nvSpPr>
        <p:spPr/>
        <p:txBody>
          <a:bodyPr/>
          <a:lstStyle/>
          <a:p>
            <a:fld id="{F4F633F3-5D0E-4770-8750-05DED033C41B}" type="slidenum">
              <a:rPr lang="zh-CN" altLang="en-US" smtClean="0"/>
              <a:t>26</a:t>
            </a:fld>
            <a:endParaRPr lang="zh-CN" altLang="en-US"/>
          </a:p>
        </p:txBody>
      </p:sp>
    </p:spTree>
    <p:extLst>
      <p:ext uri="{BB962C8B-B14F-4D97-AF65-F5344CB8AC3E}">
        <p14:creationId xmlns:p14="http://schemas.microsoft.com/office/powerpoint/2010/main" val="34947489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37690321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A9F904-FC9F-8EA6-482D-7BF35C082F2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B97822D-C551-D5DC-374F-B7E02930034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FD175E7-EB66-AF7F-46CC-850FE85A497B}"/>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9A5C821D-7E64-6C95-F7C3-814E03FE6F1F}"/>
              </a:ext>
            </a:extLst>
          </p:cNvPr>
          <p:cNvSpPr>
            <a:spLocks noGrp="1"/>
          </p:cNvSpPr>
          <p:nvPr>
            <p:ph type="sldNum" sz="quarter" idx="10"/>
          </p:nvPr>
        </p:nvSpPr>
        <p:spPr/>
        <p:txBody>
          <a:bodyPr/>
          <a:lstStyle/>
          <a:p>
            <a:fld id="{F4F633F3-5D0E-4770-8750-05DED033C41B}" type="slidenum">
              <a:rPr lang="zh-CN" altLang="en-US" smtClean="0"/>
              <a:t>28</a:t>
            </a:fld>
            <a:endParaRPr lang="zh-CN" altLang="en-US"/>
          </a:p>
        </p:txBody>
      </p:sp>
    </p:spTree>
    <p:extLst>
      <p:ext uri="{BB962C8B-B14F-4D97-AF65-F5344CB8AC3E}">
        <p14:creationId xmlns:p14="http://schemas.microsoft.com/office/powerpoint/2010/main" val="21118890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07187E-C1B5-1ACA-B5BE-D816EFFB529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375CCB-63F7-EE05-45B8-F5333DC2CA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B179424-342E-3D24-68CD-6803CF91833C}"/>
              </a:ext>
            </a:extLst>
          </p:cNvPr>
          <p:cNvSpPr>
            <a:spLocks noGrp="1"/>
          </p:cNvSpPr>
          <p:nvPr>
            <p:ph type="body" idx="1"/>
          </p:nvPr>
        </p:nvSpPr>
        <p:spPr/>
        <p:txBody>
          <a:bodyPr/>
          <a:lstStyle/>
          <a:p>
            <a:r>
              <a:rPr lang="zh-TW" altLang="en-US" dirty="0"/>
              <a:t>我這邊要介紹是</a:t>
            </a:r>
            <a:r>
              <a:rPr lang="en-US" altLang="zh-TW" dirty="0"/>
              <a:t>NTT</a:t>
            </a:r>
            <a:br>
              <a:rPr lang="en-US" altLang="zh-TW" dirty="0"/>
            </a:br>
            <a:br>
              <a:rPr lang="en-US" altLang="zh-TW" dirty="0"/>
            </a:br>
            <a:r>
              <a:rPr lang="zh-TW" altLang="en-US" dirty="0"/>
              <a:t> </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DA698D7-899D-CE82-4B68-1D9AF227F08D}"/>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737595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0EE074-379C-CEF8-87F6-D6B8BC04B47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C543398-959B-7F60-A8D7-67885106EEB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DC2587-9C8F-5A85-FF29-24380396468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5E23CA-B56A-54E4-B50F-7AAAE3637FE3}"/>
              </a:ext>
            </a:extLst>
          </p:cNvPr>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33596718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576C54-2F8A-FE09-2A3B-BD8FCFABB24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358CF87-5D90-07D6-E5B5-FF50F360504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05BDAC-E96D-3F9B-743F-842C36F7656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BE617167-8629-F67A-E475-0D99F48E4302}"/>
              </a:ext>
            </a:extLst>
          </p:cNvPr>
          <p:cNvSpPr>
            <a:spLocks noGrp="1"/>
          </p:cNvSpPr>
          <p:nvPr>
            <p:ph type="sldNum" sz="quarter" idx="10"/>
          </p:nvPr>
        </p:nvSpPr>
        <p:spPr/>
        <p:txBody>
          <a:bodyPr/>
          <a:lstStyle/>
          <a:p>
            <a:fld id="{AB2A0F9D-3357-4A94-85C8-3B842B870DC6}" type="slidenum">
              <a:rPr lang="zh-CN" altLang="en-US" smtClean="0"/>
              <a:t>30</a:t>
            </a:fld>
            <a:endParaRPr lang="zh-CN" altLang="en-US"/>
          </a:p>
        </p:txBody>
      </p:sp>
    </p:spTree>
    <p:extLst>
      <p:ext uri="{BB962C8B-B14F-4D97-AF65-F5344CB8AC3E}">
        <p14:creationId xmlns:p14="http://schemas.microsoft.com/office/powerpoint/2010/main" val="15022212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EC2BA4-AFB8-ADBF-0741-21D8D92E31A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65AA27B-C8D5-C802-55FD-D9209D981D9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4E5FCDA-46C8-5CDE-8A05-E10AC0C853F4}"/>
              </a:ext>
            </a:extLst>
          </p:cNvPr>
          <p:cNvSpPr>
            <a:spLocks noGrp="1"/>
          </p:cNvSpPr>
          <p:nvPr>
            <p:ph type="body" idx="1"/>
          </p:nvPr>
        </p:nvSpPr>
        <p:spPr/>
        <p:txBody>
          <a:bodyPr/>
          <a:lstStyle/>
          <a:p>
            <a:r>
              <a:rPr lang="zh-TW" altLang="en-US" b="1" dirty="0"/>
              <a:t>背景說明</a:t>
            </a:r>
            <a:r>
              <a:rPr lang="zh-TW" altLang="en-US" dirty="0"/>
              <a:t>：</a:t>
            </a:r>
            <a:br>
              <a:rPr lang="zh-TW" altLang="en-US" dirty="0"/>
            </a:br>
            <a:r>
              <a:rPr lang="zh-TW" altLang="en-US" dirty="0"/>
              <a:t>考慮整數模數 </a:t>
            </a:r>
            <a:r>
              <a:rPr lang="en-US" altLang="zh-TW" dirty="0"/>
              <a:t>q</a:t>
            </a:r>
            <a:r>
              <a:rPr lang="zh-TW" altLang="en-US" dirty="0"/>
              <a:t>的環 </a:t>
            </a:r>
            <a:r>
              <a:rPr lang="en-US" altLang="zh-TW" dirty="0" err="1"/>
              <a:t>Zq</a:t>
            </a:r>
            <a:r>
              <a:rPr lang="zh-TW" altLang="en-US" dirty="0"/>
              <a:t>其中 </a:t>
            </a:r>
            <a:r>
              <a:rPr lang="en-US" altLang="zh-TW" dirty="0"/>
              <a:t>n−1</a:t>
            </a:r>
            <a:r>
              <a:rPr lang="zh-TW" altLang="en-US" dirty="0"/>
              <a:t>是多項式 </a:t>
            </a:r>
            <a:r>
              <a:rPr lang="en-US" altLang="zh-TW" dirty="0"/>
              <a:t>G(x) </a:t>
            </a:r>
            <a:r>
              <a:rPr lang="zh-TW" altLang="en-US" dirty="0"/>
              <a:t>和 </a:t>
            </a:r>
            <a:r>
              <a:rPr lang="en-US" altLang="zh-TW" dirty="0"/>
              <a:t>H(x) </a:t>
            </a:r>
            <a:r>
              <a:rPr lang="zh-TW" altLang="en-US" dirty="0"/>
              <a:t>次數。該環具有乘法單位元</a:t>
            </a:r>
          </a:p>
          <a:p>
            <a:r>
              <a:rPr lang="zh-TW" altLang="en-US" b="1" dirty="0"/>
              <a:t>定義</a:t>
            </a:r>
            <a:r>
              <a:rPr lang="en-US" altLang="zh-TW" b="1" dirty="0"/>
              <a:t>1</a:t>
            </a:r>
            <a:r>
              <a:rPr lang="zh-TW" altLang="en-US" dirty="0"/>
              <a:t>：</a:t>
            </a:r>
            <a:br>
              <a:rPr lang="zh-TW" altLang="en-US" dirty="0"/>
            </a:br>
            <a:r>
              <a:rPr lang="zh-TW" altLang="en-US" dirty="0"/>
              <a:t>如果數 </a:t>
            </a:r>
            <a:r>
              <a:rPr lang="el-GR" altLang="zh-TW" dirty="0"/>
              <a:t>ω</a:t>
            </a:r>
            <a:r>
              <a:rPr lang="zh-TW" altLang="en-US" dirty="0"/>
              <a:t>滿足以下兩個條件，我們稱 </a:t>
            </a:r>
            <a:r>
              <a:rPr lang="el-GR" altLang="zh-TW" dirty="0"/>
              <a:t>ω</a:t>
            </a:r>
            <a:r>
              <a:rPr lang="zh-TW" altLang="en-US" dirty="0"/>
              <a:t>是 </a:t>
            </a:r>
            <a:r>
              <a:rPr lang="en-US" altLang="zh-TW" dirty="0" err="1"/>
              <a:t>Zq</a:t>
            </a:r>
            <a:r>
              <a:rPr lang="zh-TW" altLang="en-US" dirty="0"/>
              <a:t>中的 </a:t>
            </a:r>
            <a:r>
              <a:rPr lang="zh-TW" altLang="en-US" b="1" dirty="0"/>
              <a:t>原始 </a:t>
            </a:r>
            <a:r>
              <a:rPr lang="en-US" altLang="zh-TW" b="1" dirty="0"/>
              <a:t>n</a:t>
            </a:r>
            <a:r>
              <a:rPr lang="zh-TW" altLang="en-US" b="1" dirty="0"/>
              <a:t>次單位根</a:t>
            </a:r>
            <a:r>
              <a:rPr lang="zh-TW" altLang="en-US" dirty="0"/>
              <a:t>：</a:t>
            </a:r>
          </a:p>
          <a:p>
            <a:pPr>
              <a:buFont typeface="+mj-lt"/>
              <a:buAutoNum type="arabicPeriod"/>
            </a:pPr>
            <a:r>
              <a:rPr lang="el-GR" altLang="zh-TW" dirty="0"/>
              <a:t>ω</a:t>
            </a:r>
            <a:r>
              <a:rPr lang="en-US" altLang="zh-TW" dirty="0"/>
              <a:t>^n≡1mod  q</a:t>
            </a:r>
            <a:r>
              <a:rPr lang="zh-TW" altLang="en-US" dirty="0"/>
              <a:t>：表示 </a:t>
            </a:r>
            <a:r>
              <a:rPr lang="el-GR" altLang="zh-TW" dirty="0"/>
              <a:t>ω</a:t>
            </a:r>
            <a:r>
              <a:rPr lang="zh-TW" altLang="en-US" dirty="0"/>
              <a:t>的 </a:t>
            </a:r>
            <a:r>
              <a:rPr lang="en-US" altLang="zh-TW" dirty="0"/>
              <a:t>n</a:t>
            </a:r>
            <a:r>
              <a:rPr lang="zh-TW" altLang="en-US" dirty="0"/>
              <a:t>次方模 </a:t>
            </a:r>
            <a:r>
              <a:rPr lang="en-US" altLang="zh-TW" dirty="0"/>
              <a:t>q</a:t>
            </a:r>
            <a:r>
              <a:rPr lang="zh-TW" altLang="en-US" dirty="0"/>
              <a:t>等於 </a:t>
            </a:r>
            <a:r>
              <a:rPr lang="en-US" altLang="zh-TW" dirty="0"/>
              <a:t>1</a:t>
            </a:r>
            <a:r>
              <a:rPr lang="zh-TW" altLang="en-US" dirty="0"/>
              <a:t>（滿足 </a:t>
            </a:r>
            <a:r>
              <a:rPr lang="en-US" altLang="zh-TW" dirty="0"/>
              <a:t>n</a:t>
            </a:r>
            <a:r>
              <a:rPr lang="zh-TW" altLang="en-US" dirty="0"/>
              <a:t>次單位根的基本條件）。</a:t>
            </a:r>
          </a:p>
          <a:p>
            <a:pPr>
              <a:buFont typeface="+mj-lt"/>
              <a:buAutoNum type="arabicPeriod"/>
            </a:pPr>
            <a:r>
              <a:rPr lang="el-GR" altLang="zh-TW" dirty="0"/>
              <a:t>ω</a:t>
            </a:r>
            <a:r>
              <a:rPr lang="en-US" altLang="zh-TW" dirty="0"/>
              <a:t>^k≢1mod  q : </a:t>
            </a:r>
            <a:r>
              <a:rPr lang="zh-TW" altLang="en-US" dirty="0"/>
              <a:t>對於 </a:t>
            </a:r>
            <a:r>
              <a:rPr lang="en-US" altLang="zh-TW" dirty="0"/>
              <a:t>k&lt;n</a:t>
            </a:r>
            <a:r>
              <a:rPr lang="zh-TW" altLang="en-US" dirty="0"/>
              <a:t>：表示 </a:t>
            </a:r>
            <a:r>
              <a:rPr lang="el-GR" altLang="zh-TW" dirty="0"/>
              <a:t>ω</a:t>
            </a:r>
            <a:r>
              <a:rPr lang="zh-TW" altLang="en-US" dirty="0"/>
              <a:t>不會在更小的次數 </a:t>
            </a:r>
            <a:r>
              <a:rPr lang="en-US" altLang="zh-TW" dirty="0"/>
              <a:t>k </a:t>
            </a:r>
            <a:r>
              <a:rPr lang="zh-TW" altLang="en-US" dirty="0"/>
              <a:t>時重複出現單位根。</a:t>
            </a:r>
            <a:endParaRPr lang="en-US" altLang="zh-TW" dirty="0"/>
          </a:p>
          <a:p>
            <a:pPr>
              <a:buFont typeface="+mj-lt"/>
              <a:buAutoNum type="arabicPeriod"/>
            </a:pPr>
            <a:endParaRPr lang="en-US" altLang="zh-TW" dirty="0"/>
          </a:p>
          <a:p>
            <a:r>
              <a:rPr lang="zh-TW" altLang="en-US" b="1" dirty="0"/>
              <a:t>定義</a:t>
            </a:r>
            <a:r>
              <a:rPr lang="en-US" altLang="zh-TW" b="1" dirty="0"/>
              <a:t>2</a:t>
            </a:r>
            <a:r>
              <a:rPr lang="zh-TW" altLang="en-US" dirty="0"/>
              <a:t>：</a:t>
            </a:r>
            <a:br>
              <a:rPr lang="zh-TW" altLang="en-US" dirty="0"/>
            </a:br>
            <a:r>
              <a:rPr lang="zh-TW" altLang="en-US" dirty="0"/>
              <a:t>如果數 </a:t>
            </a:r>
            <a:r>
              <a:rPr lang="el-GR" altLang="zh-TW" dirty="0"/>
              <a:t>ψ</a:t>
            </a:r>
            <a:r>
              <a:rPr lang="en-US" altLang="zh-TW" dirty="0"/>
              <a:t>(psi)</a:t>
            </a:r>
            <a:r>
              <a:rPr lang="el-GR" altLang="zh-TW" dirty="0"/>
              <a:t> </a:t>
            </a:r>
            <a:r>
              <a:rPr lang="zh-TW" altLang="en-US" dirty="0"/>
              <a:t>滿足以下條件，我們稱 </a:t>
            </a:r>
            <a:r>
              <a:rPr lang="el-GR" altLang="zh-TW" dirty="0"/>
              <a:t>ψ</a:t>
            </a:r>
            <a:r>
              <a:rPr lang="zh-TW" altLang="en-US" dirty="0"/>
              <a:t>是 </a:t>
            </a:r>
            <a:r>
              <a:rPr lang="en-US" altLang="zh-TW" dirty="0" err="1"/>
              <a:t>Zq</a:t>
            </a:r>
            <a:r>
              <a:rPr lang="zh-TW" altLang="en-US" dirty="0"/>
              <a:t>中的 </a:t>
            </a:r>
            <a:r>
              <a:rPr lang="zh-TW" altLang="en-US" b="1" dirty="0"/>
              <a:t>原始 </a:t>
            </a:r>
            <a:r>
              <a:rPr lang="en-US" altLang="zh-TW" b="1" dirty="0"/>
              <a:t>2n</a:t>
            </a:r>
            <a:r>
              <a:rPr lang="zh-TW" altLang="en-US" b="1" dirty="0"/>
              <a:t>次單位根</a:t>
            </a:r>
            <a:r>
              <a:rPr lang="zh-TW" altLang="en-US" dirty="0"/>
              <a:t>：</a:t>
            </a:r>
          </a:p>
          <a:p>
            <a:pPr>
              <a:buFont typeface="+mj-lt"/>
              <a:buAutoNum type="arabicPeriod"/>
            </a:pPr>
            <a:r>
              <a:rPr lang="el-GR" altLang="zh-TW" dirty="0"/>
              <a:t>Ψ</a:t>
            </a:r>
            <a:r>
              <a:rPr lang="en-US" altLang="zh-TW" dirty="0"/>
              <a:t>^</a:t>
            </a:r>
            <a:r>
              <a:rPr lang="el-GR" altLang="zh-TW" dirty="0"/>
              <a:t>2≡ω</a:t>
            </a:r>
            <a:r>
              <a:rPr lang="en-US" altLang="zh-TW" dirty="0"/>
              <a:t> mod q</a:t>
            </a:r>
            <a:r>
              <a:rPr lang="zh-TW" altLang="en-US" dirty="0"/>
              <a:t>：表示 </a:t>
            </a:r>
            <a:r>
              <a:rPr lang="el-GR" altLang="zh-TW" dirty="0"/>
              <a:t>ψ</a:t>
            </a:r>
            <a:r>
              <a:rPr lang="zh-TW" altLang="en-US" dirty="0"/>
              <a:t>的平方是原始 </a:t>
            </a:r>
            <a:r>
              <a:rPr lang="en-US" altLang="zh-TW" dirty="0"/>
              <a:t>n </a:t>
            </a:r>
            <a:r>
              <a:rPr lang="zh-TW" altLang="en-US" dirty="0"/>
              <a:t>次單位根 </a:t>
            </a:r>
            <a:r>
              <a:rPr lang="el-GR" altLang="zh-TW" dirty="0"/>
              <a:t>ω\</a:t>
            </a:r>
            <a:r>
              <a:rPr lang="en-US" altLang="zh-TW" dirty="0"/>
              <a:t>omega</a:t>
            </a:r>
            <a:r>
              <a:rPr lang="el-GR" altLang="zh-TW" dirty="0"/>
              <a:t>ω</a:t>
            </a:r>
            <a:r>
              <a:rPr lang="zh-TW" altLang="el-GR" dirty="0"/>
              <a:t>。</a:t>
            </a:r>
          </a:p>
          <a:p>
            <a:pPr>
              <a:buFont typeface="+mj-lt"/>
              <a:buAutoNum type="arabicPeriod"/>
            </a:pPr>
            <a:r>
              <a:rPr lang="el-GR" altLang="zh-TW" dirty="0"/>
              <a:t>Ψ</a:t>
            </a:r>
            <a:r>
              <a:rPr lang="en-US" altLang="zh-TW" dirty="0"/>
              <a:t>^n≡−1mod q</a:t>
            </a:r>
            <a:r>
              <a:rPr lang="zh-TW" altLang="en-US" dirty="0"/>
              <a:t>：表示 </a:t>
            </a:r>
            <a:r>
              <a:rPr lang="el-GR" altLang="zh-TW" dirty="0"/>
              <a:t>ψ</a:t>
            </a:r>
            <a:r>
              <a:rPr lang="zh-TW" altLang="en-US" dirty="0"/>
              <a:t>的 </a:t>
            </a:r>
            <a:r>
              <a:rPr lang="en-US" altLang="zh-TW" dirty="0"/>
              <a:t>n </a:t>
            </a:r>
            <a:r>
              <a:rPr lang="zh-TW" altLang="en-US" dirty="0"/>
              <a:t>次方模 </a:t>
            </a:r>
            <a:r>
              <a:rPr lang="en-US" altLang="zh-TW" dirty="0"/>
              <a:t>q</a:t>
            </a:r>
            <a:r>
              <a:rPr lang="zh-TW" altLang="en-US" dirty="0"/>
              <a:t>等於 </a:t>
            </a:r>
            <a:r>
              <a:rPr lang="en-US" altLang="zh-TW" dirty="0"/>
              <a:t>-1</a:t>
            </a:r>
            <a:r>
              <a:rPr lang="zh-TW" altLang="en-US" dirty="0"/>
              <a:t>。</a:t>
            </a:r>
          </a:p>
          <a:p>
            <a:pPr>
              <a:buFont typeface="+mj-lt"/>
              <a:buAutoNum type="arabicPeriod"/>
            </a:pPr>
            <a:endParaRPr lang="zh-TW" altLang="en-US" dirty="0"/>
          </a:p>
          <a:p>
            <a:endParaRPr lang="zh-CN" altLang="en-US" dirty="0"/>
          </a:p>
        </p:txBody>
      </p:sp>
      <p:sp>
        <p:nvSpPr>
          <p:cNvPr id="4" name="灯片编号占位符 3">
            <a:extLst>
              <a:ext uri="{FF2B5EF4-FFF2-40B4-BE49-F238E27FC236}">
                <a16:creationId xmlns:a16="http://schemas.microsoft.com/office/drawing/2014/main" id="{C006A9E6-38DA-C476-FE6E-F49BB3852D42}"/>
              </a:ext>
            </a:extLst>
          </p:cNvPr>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32857684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83E085-D6F3-46BF-EB5F-DEF457E3BB4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AF1758-A586-CFCA-510A-233C38EB557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56E648A-295F-ACCB-2CCB-4810C724E9CC}"/>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8EB681A-D0B0-87CA-0CC0-76AC0BED26A0}"/>
              </a:ext>
            </a:extLst>
          </p:cNvPr>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18742488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98D187-55AA-7644-3D35-41CCDE761F1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780BD-1195-BA05-BBC9-FEA3C29BE8E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18F9BBF-F4B6-C05A-F8BA-35E803BF1AB2}"/>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FE8E6DE0-5860-34FA-35FC-EC240991DB9D}"/>
              </a:ext>
            </a:extLst>
          </p:cNvPr>
          <p:cNvSpPr>
            <a:spLocks noGrp="1"/>
          </p:cNvSpPr>
          <p:nvPr>
            <p:ph type="sldNum" sz="quarter" idx="10"/>
          </p:nvPr>
        </p:nvSpPr>
        <p:spPr/>
        <p:txBody>
          <a:bodyPr/>
          <a:lstStyle/>
          <a:p>
            <a:fld id="{AB2A0F9D-3357-4A94-85C8-3B842B870DC6}" type="slidenum">
              <a:rPr lang="zh-CN" altLang="en-US" smtClean="0"/>
              <a:t>33</a:t>
            </a:fld>
            <a:endParaRPr lang="zh-CN" altLang="en-US"/>
          </a:p>
        </p:txBody>
      </p:sp>
    </p:spTree>
    <p:extLst>
      <p:ext uri="{BB962C8B-B14F-4D97-AF65-F5344CB8AC3E}">
        <p14:creationId xmlns:p14="http://schemas.microsoft.com/office/powerpoint/2010/main" val="20722626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C20FAB-B339-2B4D-E858-72E239BBBD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E164E24-9E67-9E9B-11EC-6472A353405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721CCD-CFA6-3C2C-B394-91A2766A2DA7}"/>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7E7F064-537B-AC98-1142-4FDC56585B2E}"/>
              </a:ext>
            </a:extLst>
          </p:cNvPr>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13768362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A0CC5F-895B-7DF2-2980-1BC40AF2A4B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78E1C8E-CAD7-3C92-7069-AC5740433CF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9381E7-E48D-A1C3-EC3D-9AAE0F6C1DC9}"/>
              </a:ext>
            </a:extLst>
          </p:cNvPr>
          <p:cNvSpPr>
            <a:spLocks noGrp="1"/>
          </p:cNvSpPr>
          <p:nvPr>
            <p:ph type="body" idx="1"/>
          </p:nvPr>
        </p:nvSpPr>
        <p:spPr/>
        <p:txBody>
          <a:bodyPr/>
          <a:lstStyle/>
          <a:p>
            <a:r>
              <a:rPr lang="zh-TW" altLang="en-US" dirty="0"/>
              <a:t>這邊是說明</a:t>
            </a:r>
            <a:r>
              <a:rPr lang="en-US" altLang="zh-TW" dirty="0" err="1"/>
              <a:t>ntt</a:t>
            </a:r>
            <a:r>
              <a:rPr lang="zh-TW" altLang="en-US" dirty="0"/>
              <a:t>做加速的辦法，使用週期性以及對稱性做加速，組合出碟型架構，使得運算速度可以從</a:t>
            </a:r>
            <a:r>
              <a:rPr lang="en-US" altLang="zh-TW" dirty="0"/>
              <a:t>O(n^2)</a:t>
            </a:r>
            <a:r>
              <a:rPr lang="zh-TW" altLang="en-US" dirty="0"/>
              <a:t>變成</a:t>
            </a:r>
            <a:r>
              <a:rPr lang="en-US" altLang="zh-TW" dirty="0"/>
              <a:t>O(</a:t>
            </a:r>
            <a:r>
              <a:rPr lang="en-US" altLang="zh-TW" dirty="0" err="1"/>
              <a:t>nlogn</a:t>
            </a:r>
            <a:r>
              <a:rPr lang="en-US" altLang="zh-TW" dirty="0"/>
              <a:t>)</a:t>
            </a:r>
            <a:br>
              <a:rPr lang="en-US" altLang="zh-TW" dirty="0"/>
            </a:br>
            <a:br>
              <a:rPr lang="en-US" altLang="zh-TW" dirty="0"/>
            </a:br>
            <a:r>
              <a:rPr lang="zh-TW" altLang="en-US" dirty="0"/>
              <a:t>分成兩兩一組 </a:t>
            </a:r>
            <a:r>
              <a:rPr lang="en-US" altLang="zh-TW" dirty="0"/>
              <a:t>01</a:t>
            </a:r>
            <a:r>
              <a:rPr lang="zh-TW" altLang="en-US" dirty="0"/>
              <a:t> </a:t>
            </a:r>
            <a:r>
              <a:rPr lang="en-US" altLang="zh-TW" dirty="0"/>
              <a:t>23 45 67</a:t>
            </a:r>
            <a:r>
              <a:rPr lang="zh-TW" altLang="en-US" dirty="0"/>
              <a:t>一組</a:t>
            </a:r>
            <a:endParaRPr lang="en-US" altLang="zh-TW" dirty="0"/>
          </a:p>
          <a:p>
            <a:endParaRPr lang="en-US" altLang="zh-CN" dirty="0"/>
          </a:p>
          <a:p>
            <a:r>
              <a:rPr lang="zh-TW" altLang="en-US" dirty="0"/>
              <a:t>因為</a:t>
            </a:r>
            <a:r>
              <a:rPr lang="en-US" altLang="zh-TW" dirty="0"/>
              <a:t>n/2</a:t>
            </a:r>
            <a:r>
              <a:rPr lang="zh-TW" altLang="en-US" dirty="0"/>
              <a:t>所以</a:t>
            </a:r>
            <a:r>
              <a:rPr lang="en-US" altLang="zh-TW" dirty="0" err="1"/>
              <a:t>i</a:t>
            </a:r>
            <a:r>
              <a:rPr lang="zh-TW" altLang="en-US" dirty="0"/>
              <a:t>*</a:t>
            </a:r>
            <a:r>
              <a:rPr lang="en-US" altLang="zh-TW" dirty="0"/>
              <a:t>2</a:t>
            </a:r>
            <a:r>
              <a:rPr lang="zh-TW" altLang="en-US" dirty="0"/>
              <a:t>，</a:t>
            </a:r>
            <a:br>
              <a:rPr lang="en-US" altLang="zh-TW" dirty="0"/>
            </a:br>
            <a:br>
              <a:rPr lang="en-US" altLang="zh-TW" dirty="0"/>
            </a:br>
            <a:r>
              <a:rPr lang="en-US" altLang="zh-TW" dirty="0"/>
              <a:t>2IJ+2J+I+1</a:t>
            </a:r>
            <a:endParaRPr lang="zh-CN" altLang="en-US" dirty="0"/>
          </a:p>
        </p:txBody>
      </p:sp>
      <p:sp>
        <p:nvSpPr>
          <p:cNvPr id="4" name="灯片编号占位符 3">
            <a:extLst>
              <a:ext uri="{FF2B5EF4-FFF2-40B4-BE49-F238E27FC236}">
                <a16:creationId xmlns:a16="http://schemas.microsoft.com/office/drawing/2014/main" id="{DD5E7EFA-3FAF-710B-B4EC-AA0071686E19}"/>
              </a:ext>
            </a:extLst>
          </p:cNvPr>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237335811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D007CA-6ED0-9248-E89F-502AF3C02A8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428AD8E-0EB3-C0B2-9728-EF018A2CD9E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E639D38-86E2-5FD6-07EF-022D9380B56F}"/>
              </a:ext>
            </a:extLst>
          </p:cNvPr>
          <p:cNvSpPr>
            <a:spLocks noGrp="1"/>
          </p:cNvSpPr>
          <p:nvPr>
            <p:ph type="body" idx="1"/>
          </p:nvPr>
        </p:nvSpPr>
        <p:spPr/>
        <p:txBody>
          <a:bodyPr/>
          <a:lstStyle/>
          <a:p>
            <a:r>
              <a:rPr lang="zh-TW" altLang="en-US" dirty="0"/>
              <a:t>原是</a:t>
            </a:r>
            <a:r>
              <a:rPr lang="en-US" altLang="zh-TW" dirty="0"/>
              <a:t>2NTH </a:t>
            </a:r>
            <a:r>
              <a:rPr lang="zh-TW" altLang="en-US" dirty="0"/>
              <a:t>單位跟 </a:t>
            </a:r>
            <a:r>
              <a:rPr lang="en-US" altLang="zh-TW" dirty="0"/>
              <a:t>N=4</a:t>
            </a:r>
            <a:r>
              <a:rPr lang="zh-TW" altLang="en-US" dirty="0"/>
              <a:t>的畫是以</a:t>
            </a:r>
            <a:r>
              <a:rPr lang="en-US" altLang="zh-TW" dirty="0"/>
              <a:t>8</a:t>
            </a:r>
            <a:r>
              <a:rPr lang="zh-TW" altLang="en-US" dirty="0"/>
              <a:t>為週期 週期 對稱 乘開 因數分解</a:t>
            </a:r>
            <a:endParaRPr lang="zh-CN" altLang="en-US" dirty="0"/>
          </a:p>
        </p:txBody>
      </p:sp>
      <p:sp>
        <p:nvSpPr>
          <p:cNvPr id="4" name="灯片编号占位符 3">
            <a:extLst>
              <a:ext uri="{FF2B5EF4-FFF2-40B4-BE49-F238E27FC236}">
                <a16:creationId xmlns:a16="http://schemas.microsoft.com/office/drawing/2014/main" id="{2F59E0BC-9994-BD6D-264E-E0667D335BF2}"/>
              </a:ext>
            </a:extLst>
          </p:cNvPr>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92894111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F74822-BD17-88AB-3290-53FD969EE3E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F8710FC-FAD8-4E01-F822-2E1B4FB66DE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E8D3E1-C122-CC2C-B776-C18E2418546D}"/>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AD84905-B988-A6F8-C05E-6D590B4235A8}"/>
              </a:ext>
            </a:extLst>
          </p:cNvPr>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31121115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F19A2F-9E4E-D181-1902-1749DA4B2CA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D62B3D7-9781-C512-33B3-5DB3BDF9573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E269E73-45AC-A2A0-A412-2013E3E843B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ED038E25-248F-EBF8-5B14-EACA549D19AF}"/>
              </a:ext>
            </a:extLst>
          </p:cNvPr>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312536293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6B057-C50E-AA97-69E5-5963A14BFEE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F64E060-0BBB-1F41-31B3-CCA3E119E2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CAC9F06-9DAE-A7B3-8E52-A49D512C937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A41A173D-5E1B-777D-2B3A-D76114AA222A}"/>
              </a:ext>
            </a:extLst>
          </p:cNvPr>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23762501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隨著近年來量子電腦的能力越來越強大，許多的公鑰加密系統都受到了威脅。因為當</a:t>
            </a:r>
            <a:r>
              <a:rPr lang="en-US" altLang="zh-TW" dirty="0" err="1"/>
              <a:t>shor</a:t>
            </a:r>
            <a:r>
              <a:rPr lang="zh-TW" altLang="en-US" dirty="0"/>
              <a:t>演算法搭載一台運算量強的量子電腦時，將能有效破解目前廣返使用的加密複雜數學問題，特別是</a:t>
            </a:r>
            <a:r>
              <a:rPr lang="en-US" altLang="zh-TW" dirty="0"/>
              <a:t>RSA</a:t>
            </a:r>
            <a:r>
              <a:rPr lang="zh-TW" altLang="en-US" dirty="0"/>
              <a:t>與</a:t>
            </a:r>
            <a:r>
              <a:rPr lang="en-US" altLang="zh-TW" dirty="0"/>
              <a:t>ECC</a:t>
            </a:r>
            <a:r>
              <a:rPr lang="zh-TW" altLang="en-US" dirty="0"/>
              <a:t>，因此</a:t>
            </a:r>
            <a:r>
              <a:rPr lang="en-US" altLang="zh-TW" dirty="0"/>
              <a:t>NIST</a:t>
            </a:r>
            <a:r>
              <a:rPr lang="zh-TW" altLang="en-US" dirty="0"/>
              <a:t>美國國家標準技術研究所在</a:t>
            </a:r>
            <a:r>
              <a:rPr lang="en-US" altLang="zh-TW" dirty="0"/>
              <a:t>2016</a:t>
            </a:r>
            <a:r>
              <a:rPr lang="zh-TW" altLang="en-US" dirty="0"/>
              <a:t>年啟動了後量子加密標準化過程，並在評估與分析後，在今年確定選擇了加密算法</a:t>
            </a:r>
            <a:r>
              <a:rPr lang="en-US" altLang="zh-TW" dirty="0"/>
              <a:t>ML-DSA</a:t>
            </a:r>
            <a:r>
              <a:rPr lang="zh-TW" altLang="en-US" dirty="0"/>
              <a:t>作為標準的一部分，其前身是</a:t>
            </a:r>
            <a:r>
              <a:rPr lang="en-US" altLang="zh-TW" dirty="0"/>
              <a:t>CRYSTAL-DILITHIUM</a:t>
            </a:r>
            <a:r>
              <a:rPr lang="zh-TW" altLang="en-US" dirty="0"/>
              <a:t>。</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40</a:t>
            </a:fld>
            <a:endParaRPr lang="zh-CN" altLang="en-US"/>
          </a:p>
        </p:txBody>
      </p:sp>
    </p:spTree>
    <p:extLst>
      <p:ext uri="{BB962C8B-B14F-4D97-AF65-F5344CB8AC3E}">
        <p14:creationId xmlns:p14="http://schemas.microsoft.com/office/powerpoint/2010/main" val="88855883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6C5D50-2D63-32AE-022E-34E2D53785F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F8FD20B-1C89-CC27-80A1-05BA0CD7606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71928A0-5237-8661-624A-5B2FFA8DDCDF}"/>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D329594-3C80-653D-42BA-DA5C53B9AE75}"/>
              </a:ext>
            </a:extLst>
          </p:cNvPr>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24386676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42</a:t>
            </a:fld>
            <a:endParaRPr lang="zh-CN" altLang="en-US"/>
          </a:p>
        </p:txBody>
      </p:sp>
    </p:spTree>
    <p:extLst>
      <p:ext uri="{BB962C8B-B14F-4D97-AF65-F5344CB8AC3E}">
        <p14:creationId xmlns:p14="http://schemas.microsoft.com/office/powerpoint/2010/main" val="427636492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D6FB2A-68A8-4E34-2C2A-CE125F5B8E2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16569F2-F2C2-E7B7-D7BD-2A88559A88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9A1AC4B-8B3C-612A-FD00-D4C8A7BCD17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E1D67B7F-E846-D68E-9171-E4BF5A99CBD1}"/>
              </a:ext>
            </a:extLst>
          </p:cNvPr>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420153507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AC5463-2F56-38ED-D837-4F468067D67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B5ED5F9-074C-3D72-F386-A6A211CF9B2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C8F35D2-D357-71C5-9309-887AC7A6ACA4}"/>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79A2A19-657D-C5DA-2EC6-AB56447C245B}"/>
              </a:ext>
            </a:extLst>
          </p:cNvPr>
          <p:cNvSpPr>
            <a:spLocks noGrp="1"/>
          </p:cNvSpPr>
          <p:nvPr>
            <p:ph type="sldNum" sz="quarter" idx="10"/>
          </p:nvPr>
        </p:nvSpPr>
        <p:spPr/>
        <p:txBody>
          <a:bodyPr/>
          <a:lstStyle/>
          <a:p>
            <a:fld id="{F4F633F3-5D0E-4770-8750-05DED033C41B}" type="slidenum">
              <a:rPr lang="zh-CN" altLang="en-US" smtClean="0"/>
              <a:t>44</a:t>
            </a:fld>
            <a:endParaRPr lang="zh-CN" altLang="en-US"/>
          </a:p>
        </p:txBody>
      </p:sp>
    </p:spTree>
    <p:extLst>
      <p:ext uri="{BB962C8B-B14F-4D97-AF65-F5344CB8AC3E}">
        <p14:creationId xmlns:p14="http://schemas.microsoft.com/office/powerpoint/2010/main" val="344227627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0752B8-2B40-FCB0-FD32-205CD12F186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5BE6895-3DC4-DF41-D98C-E06F369A6B0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441DBAC-B63F-90AC-39D7-1ECD1ACB9B73}"/>
              </a:ext>
            </a:extLst>
          </p:cNvPr>
          <p:cNvSpPr>
            <a:spLocks noGrp="1"/>
          </p:cNvSpPr>
          <p:nvPr>
            <p:ph type="body" idx="1"/>
          </p:nvPr>
        </p:nvSpPr>
        <p:spPr/>
        <p:txBody>
          <a:bodyPr/>
          <a:lstStyle/>
          <a:p>
            <a:pPr lvl="0"/>
            <a:r>
              <a:rPr lang="zh-TW" altLang="zh-TW" sz="1200" kern="1200" dirty="0">
                <a:solidFill>
                  <a:schemeClr val="tx1"/>
                </a:solidFill>
                <a:effectLst/>
                <a:latin typeface="+mn-lt"/>
                <a:ea typeface="+mn-ea"/>
                <a:cs typeface="+mn-cs"/>
              </a:rPr>
              <a:t>任意長度的明文輸入、可變長度的雜湊值輸出。</a:t>
            </a:r>
            <a:endParaRPr lang="en-US" altLang="zh-TW" sz="1200" kern="1200" dirty="0">
              <a:solidFill>
                <a:schemeClr val="tx1"/>
              </a:solidFill>
              <a:effectLst/>
              <a:latin typeface="+mn-lt"/>
              <a:ea typeface="+mn-ea"/>
              <a:cs typeface="+mn-cs"/>
            </a:endParaRPr>
          </a:p>
          <a:p>
            <a:pPr lvl="0"/>
            <a:r>
              <a:rPr lang="zh-TW" altLang="zh-TW" sz="1200" b="0" kern="1200" dirty="0">
                <a:solidFill>
                  <a:schemeClr val="tx1"/>
                </a:solidFill>
                <a:effectLst/>
                <a:latin typeface="+mn-lt"/>
                <a:ea typeface="+mn-ea"/>
                <a:cs typeface="+mn-cs"/>
              </a:rPr>
              <a:t>強碰撞防禦</a:t>
            </a:r>
            <a:r>
              <a:rPr lang="en-US" altLang="zh-TW" sz="1200" b="0" kern="1200" dirty="0">
                <a:solidFill>
                  <a:schemeClr val="tx1"/>
                </a:solidFill>
                <a:effectLst/>
                <a:latin typeface="+mn-lt"/>
                <a:ea typeface="+mn-ea"/>
                <a:cs typeface="+mn-cs"/>
              </a:rPr>
              <a:t>(Collision resistance</a:t>
            </a:r>
            <a:r>
              <a:rPr lang="zh-TW" altLang="zh-TW" sz="1200" b="0" kern="1200" dirty="0">
                <a:solidFill>
                  <a:schemeClr val="tx1"/>
                </a:solidFill>
                <a:effectLst/>
                <a:latin typeface="+mn-lt"/>
                <a:ea typeface="+mn-ea"/>
                <a:cs typeface="+mn-cs"/>
              </a:rPr>
              <a:t>或</a:t>
            </a:r>
            <a:r>
              <a:rPr lang="en-US" altLang="zh-TW" sz="1200" kern="1200" dirty="0">
                <a:solidFill>
                  <a:schemeClr val="tx1"/>
                </a:solidFill>
                <a:effectLst/>
                <a:latin typeface="+mn-lt"/>
                <a:ea typeface="+mn-ea"/>
                <a:cs typeface="+mn-cs"/>
              </a:rPr>
              <a:t>strong collision resistant</a:t>
            </a:r>
            <a:r>
              <a:rPr lang="en-US" altLang="zh-TW" sz="1200" b="0" kern="1200" dirty="0">
                <a:solidFill>
                  <a:schemeClr val="tx1"/>
                </a:solidFill>
                <a:effectLst/>
                <a:latin typeface="+mn-lt"/>
                <a:ea typeface="+mn-ea"/>
                <a:cs typeface="+mn-cs"/>
              </a:rPr>
              <a:t>)</a:t>
            </a:r>
            <a:r>
              <a:rPr lang="zh-TW" altLang="zh-TW" sz="1200" b="0" kern="1200" dirty="0">
                <a:solidFill>
                  <a:schemeClr val="tx1"/>
                </a:solidFill>
                <a:effectLst/>
                <a:latin typeface="+mn-lt"/>
                <a:ea typeface="+mn-ea"/>
                <a:cs typeface="+mn-cs"/>
              </a:rPr>
              <a:t>：</a:t>
            </a:r>
            <a:r>
              <a:rPr lang="zh-TW" altLang="zh-TW" sz="1200" kern="1200" dirty="0">
                <a:solidFill>
                  <a:schemeClr val="tx1"/>
                </a:solidFill>
                <a:effectLst/>
                <a:latin typeface="+mn-lt"/>
                <a:ea typeface="+mn-ea"/>
                <a:cs typeface="+mn-cs"/>
              </a:rPr>
              <a:t>就是很難找到兩個不同的明文</a:t>
            </a:r>
            <a:r>
              <a:rPr lang="en-US" altLang="zh-TW" sz="1200" kern="1200" dirty="0">
                <a:solidFill>
                  <a:schemeClr val="tx1"/>
                </a:solidFill>
                <a:effectLst/>
                <a:latin typeface="+mn-lt"/>
                <a:ea typeface="+mn-ea"/>
                <a:cs typeface="+mn-cs"/>
              </a:rPr>
              <a:t>m1</a:t>
            </a:r>
            <a:r>
              <a:rPr lang="zh-TW" altLang="zh-TW" sz="1200" kern="1200" dirty="0">
                <a:solidFill>
                  <a:schemeClr val="tx1"/>
                </a:solidFill>
                <a:effectLst/>
                <a:latin typeface="+mn-lt"/>
                <a:ea typeface="+mn-ea"/>
                <a:cs typeface="+mn-cs"/>
              </a:rPr>
              <a:t>和</a:t>
            </a:r>
            <a:r>
              <a:rPr lang="en-US" altLang="zh-TW" sz="1200" kern="1200" dirty="0">
                <a:solidFill>
                  <a:schemeClr val="tx1"/>
                </a:solidFill>
                <a:effectLst/>
                <a:latin typeface="+mn-lt"/>
                <a:ea typeface="+mn-ea"/>
                <a:cs typeface="+mn-cs"/>
              </a:rPr>
              <a:t>m2</a:t>
            </a:r>
            <a:r>
              <a:rPr lang="zh-TW" altLang="zh-TW" sz="1200" kern="1200" dirty="0">
                <a:solidFill>
                  <a:schemeClr val="tx1"/>
                </a:solidFill>
                <a:effectLst/>
                <a:latin typeface="+mn-lt"/>
                <a:ea typeface="+mn-ea"/>
                <a:cs typeface="+mn-cs"/>
              </a:rPr>
              <a:t>，使得</a:t>
            </a:r>
            <a:r>
              <a:rPr lang="en-US" altLang="zh-TW" sz="1200" kern="1200" dirty="0">
                <a:solidFill>
                  <a:schemeClr val="tx1"/>
                </a:solidFill>
                <a:effectLst/>
                <a:latin typeface="+mn-lt"/>
                <a:ea typeface="+mn-ea"/>
                <a:cs typeface="+mn-cs"/>
              </a:rPr>
              <a:t>h (m1) = h (m2) </a:t>
            </a:r>
            <a:r>
              <a:rPr lang="zh-TW" altLang="zh-TW" sz="1200" kern="1200" dirty="0">
                <a:solidFill>
                  <a:schemeClr val="tx1"/>
                </a:solidFill>
                <a:effectLst/>
                <a:latin typeface="+mn-lt"/>
                <a:ea typeface="+mn-ea"/>
                <a:cs typeface="+mn-cs"/>
              </a:rPr>
              <a:t>它們的雜湊值是相同的。</a:t>
            </a:r>
          </a:p>
          <a:p>
            <a:pPr lvl="0"/>
            <a:r>
              <a:rPr lang="zh-TW" altLang="zh-TW" sz="1200" kern="1200" dirty="0">
                <a:solidFill>
                  <a:schemeClr val="tx1"/>
                </a:solidFill>
                <a:effectLst/>
                <a:latin typeface="+mn-lt"/>
                <a:ea typeface="+mn-ea"/>
                <a:cs typeface="+mn-cs"/>
              </a:rPr>
              <a:t>原像防禦（</a:t>
            </a:r>
            <a:r>
              <a:rPr lang="en-US" altLang="zh-TW" sz="1200" kern="1200" dirty="0">
                <a:solidFill>
                  <a:schemeClr val="tx1"/>
                </a:solidFill>
                <a:effectLst/>
                <a:latin typeface="+mn-lt"/>
                <a:ea typeface="+mn-ea"/>
                <a:cs typeface="+mn-cs"/>
              </a:rPr>
              <a:t>Preimage resistant</a:t>
            </a:r>
            <a:r>
              <a:rPr lang="zh-TW" altLang="zh-TW" sz="1200" kern="1200" dirty="0">
                <a:solidFill>
                  <a:schemeClr val="tx1"/>
                </a:solidFill>
                <a:effectLst/>
                <a:latin typeface="+mn-lt"/>
                <a:ea typeface="+mn-ea"/>
                <a:cs typeface="+mn-cs"/>
              </a:rPr>
              <a:t>）為單向性</a:t>
            </a:r>
            <a:r>
              <a:rPr lang="en-US" altLang="zh-TW" sz="1200" kern="1200" dirty="0">
                <a:solidFill>
                  <a:schemeClr val="tx1"/>
                </a:solidFill>
                <a:effectLst/>
                <a:latin typeface="+mn-lt"/>
                <a:ea typeface="+mn-ea"/>
                <a:cs typeface="+mn-cs"/>
              </a:rPr>
              <a:t>( one-way property )</a:t>
            </a:r>
            <a:r>
              <a:rPr lang="zh-TW" altLang="zh-TW" sz="1200" kern="1200" dirty="0">
                <a:solidFill>
                  <a:schemeClr val="tx1"/>
                </a:solidFill>
                <a:effectLst/>
                <a:latin typeface="+mn-lt"/>
                <a:ea typeface="+mn-ea"/>
                <a:cs typeface="+mn-cs"/>
              </a:rPr>
              <a:t>，即無法利用雜湊值回推明文的內容。</a:t>
            </a:r>
          </a:p>
          <a:p>
            <a:pPr lvl="0"/>
            <a:r>
              <a:rPr lang="zh-TW" altLang="zh-TW" sz="1200" kern="1200" dirty="0">
                <a:solidFill>
                  <a:schemeClr val="tx1"/>
                </a:solidFill>
                <a:effectLst/>
                <a:latin typeface="+mn-lt"/>
                <a:ea typeface="+mn-ea"/>
                <a:cs typeface="+mn-cs"/>
              </a:rPr>
              <a:t>弱碰撞防禦（</a:t>
            </a:r>
            <a:r>
              <a:rPr lang="en-US" altLang="zh-TW" sz="1200" kern="1200" dirty="0">
                <a:solidFill>
                  <a:schemeClr val="tx1"/>
                </a:solidFill>
                <a:effectLst/>
                <a:latin typeface="+mn-lt"/>
                <a:ea typeface="+mn-ea"/>
                <a:cs typeface="+mn-cs"/>
              </a:rPr>
              <a:t>Second preimage resistant</a:t>
            </a:r>
            <a:r>
              <a:rPr lang="zh-TW" altLang="zh-TW" sz="1200" kern="1200" dirty="0">
                <a:solidFill>
                  <a:schemeClr val="tx1"/>
                </a:solidFill>
                <a:effectLst/>
                <a:latin typeface="+mn-lt"/>
                <a:ea typeface="+mn-ea"/>
                <a:cs typeface="+mn-cs"/>
              </a:rPr>
              <a:t>或</a:t>
            </a:r>
            <a:r>
              <a:rPr lang="en-US" altLang="zh-TW" sz="1200" kern="1200" dirty="0">
                <a:solidFill>
                  <a:schemeClr val="tx1"/>
                </a:solidFill>
                <a:effectLst/>
                <a:latin typeface="+mn-lt"/>
                <a:ea typeface="+mn-ea"/>
                <a:cs typeface="+mn-cs"/>
              </a:rPr>
              <a:t>weak collision resistant )</a:t>
            </a:r>
            <a:r>
              <a:rPr lang="zh-TW" altLang="zh-TW" sz="1200" kern="1200" dirty="0">
                <a:solidFill>
                  <a:schemeClr val="tx1"/>
                </a:solidFill>
                <a:effectLst/>
                <a:latin typeface="+mn-lt"/>
                <a:ea typeface="+mn-ea"/>
                <a:cs typeface="+mn-cs"/>
              </a:rPr>
              <a:t>：就是給定一個明文</a:t>
            </a:r>
            <a:r>
              <a:rPr lang="en-US" altLang="zh-TW" sz="1200" kern="1200" dirty="0">
                <a:solidFill>
                  <a:schemeClr val="tx1"/>
                </a:solidFill>
                <a:effectLst/>
                <a:latin typeface="+mn-lt"/>
                <a:ea typeface="+mn-ea"/>
                <a:cs typeface="+mn-cs"/>
              </a:rPr>
              <a:t>m1</a:t>
            </a:r>
            <a:r>
              <a:rPr lang="zh-TW" altLang="zh-TW" sz="1200" kern="1200" dirty="0">
                <a:solidFill>
                  <a:schemeClr val="tx1"/>
                </a:solidFill>
                <a:effectLst/>
                <a:latin typeface="+mn-lt"/>
                <a:ea typeface="+mn-ea"/>
                <a:cs typeface="+mn-cs"/>
              </a:rPr>
              <a:t>時，很難找到另一個明文</a:t>
            </a:r>
            <a:r>
              <a:rPr lang="en-US" altLang="zh-TW" sz="1200" kern="1200" dirty="0">
                <a:solidFill>
                  <a:schemeClr val="tx1"/>
                </a:solidFill>
                <a:effectLst/>
                <a:latin typeface="+mn-lt"/>
                <a:ea typeface="+mn-ea"/>
                <a:cs typeface="+mn-cs"/>
              </a:rPr>
              <a:t>m2</a:t>
            </a:r>
            <a:r>
              <a:rPr lang="zh-TW" altLang="zh-TW" sz="1200" kern="1200" dirty="0">
                <a:solidFill>
                  <a:schemeClr val="tx1"/>
                </a:solidFill>
                <a:effectLst/>
                <a:latin typeface="+mn-lt"/>
                <a:ea typeface="+mn-ea"/>
                <a:cs typeface="+mn-cs"/>
              </a:rPr>
              <a:t>，它們的雜湊值是相同的。</a:t>
            </a:r>
          </a:p>
          <a:p>
            <a:r>
              <a:rPr lang="zh-TW" altLang="zh-TW" sz="1200" kern="1200" dirty="0">
                <a:solidFill>
                  <a:schemeClr val="tx1"/>
                </a:solidFill>
                <a:effectLst/>
                <a:latin typeface="+mn-lt"/>
                <a:ea typeface="+mn-ea"/>
                <a:cs typeface="+mn-cs"/>
              </a:rPr>
              <a:t>假亂數性（</a:t>
            </a:r>
            <a:r>
              <a:rPr lang="en-US" altLang="zh-TW" sz="1200" kern="1200" dirty="0" err="1">
                <a:solidFill>
                  <a:schemeClr val="tx1"/>
                </a:solidFill>
                <a:effectLst/>
                <a:latin typeface="+mn-lt"/>
                <a:ea typeface="+mn-ea"/>
                <a:cs typeface="+mn-cs"/>
              </a:rPr>
              <a:t>Pseudorandomness</a:t>
            </a:r>
            <a:r>
              <a:rPr lang="zh-TW" altLang="zh-TW" sz="1200" kern="1200" dirty="0">
                <a:solidFill>
                  <a:schemeClr val="tx1"/>
                </a:solidFill>
                <a:effectLst/>
                <a:latin typeface="+mn-lt"/>
                <a:ea typeface="+mn-ea"/>
                <a:cs typeface="+mn-cs"/>
              </a:rPr>
              <a:t>）</a:t>
            </a: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a:solidFill>
                  <a:schemeClr val="tx1"/>
                </a:solidFill>
                <a:effectLst/>
                <a:latin typeface="+mn-lt"/>
                <a:ea typeface="+mn-ea"/>
                <a:cs typeface="+mn-cs"/>
              </a:rPr>
              <a:t>SHA-3 </a:t>
            </a:r>
            <a:r>
              <a:rPr lang="zh-TW" altLang="zh-TW" sz="1200" kern="1200" dirty="0">
                <a:solidFill>
                  <a:schemeClr val="tx1"/>
                </a:solidFill>
                <a:effectLst/>
                <a:latin typeface="+mn-lt"/>
                <a:ea typeface="+mn-ea"/>
                <a:cs typeface="+mn-cs"/>
              </a:rPr>
              <a:t>的家族成員分了兩種如圖</a:t>
            </a:r>
            <a:r>
              <a:rPr lang="en-US" altLang="zh-TW" sz="1200" kern="1200" dirty="0">
                <a:solidFill>
                  <a:schemeClr val="tx1"/>
                </a:solidFill>
                <a:effectLst/>
                <a:latin typeface="+mn-lt"/>
                <a:ea typeface="+mn-ea"/>
                <a:cs typeface="+mn-cs"/>
              </a:rPr>
              <a:t>2-2</a:t>
            </a:r>
            <a:r>
              <a:rPr lang="zh-TW" altLang="zh-TW" sz="1200" kern="1200" dirty="0">
                <a:solidFill>
                  <a:schemeClr val="tx1"/>
                </a:solidFill>
                <a:effectLst/>
                <a:latin typeface="+mn-lt"/>
                <a:ea typeface="+mn-ea"/>
                <a:cs typeface="+mn-cs"/>
              </a:rPr>
              <a:t>所示，四個加密雜湊函數、兩個可擴展輸出函數。加密雜湊函數與可擴展輸出函數的差別在於前者是選擇好哪一個雜湊容量後就決定好輸出的長度；後者是可以決定輸出的長度，而輸入的明文長度則一樣都是沒有限制的</a:t>
            </a:r>
            <a:endParaRPr lang="zh-TW" altLang="en-US"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C801AB8-4D06-4A07-36A1-17C70A761AF0}"/>
              </a:ext>
            </a:extLst>
          </p:cNvPr>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376526981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DC23BA-A2E7-CA00-25A2-5B95AC3BF98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4B0F939-ADA5-5861-F255-53897CD8F99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CBAEB27-080C-65D3-C9FB-1FD48F27A35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海綿結構分成兩個階段組成，第一個是</a:t>
            </a:r>
            <a:r>
              <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absorbing phases </a:t>
            </a:r>
            <a:r>
              <a:rPr lang="zh-TW" altLang="en-US" dirty="0"/>
              <a:t>，另一個為</a:t>
            </a:r>
            <a:r>
              <a:rPr lang="en-US" altLang="zh-TW" dirty="0"/>
              <a:t>Squeezing phase</a:t>
            </a:r>
            <a:endPar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absorbing phases : </a:t>
            </a:r>
            <a:r>
              <a:rPr lang="zh-TW" altLang="en-US" b="0" i="0" dirty="0">
                <a:solidFill>
                  <a:srgbClr val="262626"/>
                </a:solidFill>
                <a:effectLst/>
                <a:latin typeface="-apple-system"/>
              </a:rPr>
              <a:t>在每次迭代中，輸入區塊會用零進行填充，以擴展其長度到 </a:t>
            </a:r>
            <a:r>
              <a:rPr lang="en-US" altLang="zh-TW" b="0" i="0" dirty="0">
                <a:solidFill>
                  <a:srgbClr val="262626"/>
                </a:solidFill>
                <a:effectLst/>
                <a:latin typeface="-apple-system"/>
              </a:rPr>
              <a:t>b </a:t>
            </a:r>
            <a:r>
              <a:rPr lang="zh-TW" altLang="en-US" b="0" i="0" dirty="0">
                <a:solidFill>
                  <a:srgbClr val="262626"/>
                </a:solidFill>
                <a:effectLst/>
                <a:latin typeface="-apple-system"/>
              </a:rPr>
              <a:t>位。然後將其與狀態變數 </a:t>
            </a:r>
            <a:r>
              <a:rPr lang="en-US" altLang="zh-TW" b="0" i="0" dirty="0">
                <a:solidFill>
                  <a:srgbClr val="262626"/>
                </a:solidFill>
                <a:effectLst/>
                <a:latin typeface="-apple-system"/>
              </a:rPr>
              <a:t>s </a:t>
            </a:r>
            <a:r>
              <a:rPr lang="zh-TW" altLang="en-US" b="0" i="0" dirty="0">
                <a:solidFill>
                  <a:srgbClr val="262626"/>
                </a:solidFill>
                <a:effectLst/>
                <a:latin typeface="-apple-system"/>
              </a:rPr>
              <a:t>進行 </a:t>
            </a:r>
            <a:r>
              <a:rPr lang="en-US" altLang="zh-TW" b="0" i="0" dirty="0">
                <a:solidFill>
                  <a:srgbClr val="262626"/>
                </a:solidFill>
                <a:effectLst/>
                <a:latin typeface="-apple-system"/>
              </a:rPr>
              <a:t>XOR </a:t>
            </a:r>
            <a:r>
              <a:rPr lang="zh-TW" altLang="en-US" b="0" i="0" dirty="0">
                <a:solidFill>
                  <a:srgbClr val="262626"/>
                </a:solidFill>
                <a:effectLst/>
                <a:latin typeface="-apple-system"/>
              </a:rPr>
              <a:t>操作，這形成了 </a:t>
            </a:r>
            <a:r>
              <a:rPr lang="en-US" altLang="zh-TW" b="0" i="0" dirty="0">
                <a:solidFill>
                  <a:srgbClr val="262626"/>
                </a:solidFill>
                <a:effectLst/>
                <a:latin typeface="-apple-system"/>
              </a:rPr>
              <a:t>b </a:t>
            </a:r>
            <a:r>
              <a:rPr lang="zh-TW" altLang="en-US" b="0" i="0" dirty="0">
                <a:solidFill>
                  <a:srgbClr val="262626"/>
                </a:solidFill>
                <a:effectLst/>
                <a:latin typeface="-apple-system"/>
              </a:rPr>
              <a:t>位的輸入給迭代函數 </a:t>
            </a:r>
            <a:r>
              <a:rPr lang="en-US" altLang="zh-TW" b="0" i="0" dirty="0">
                <a:solidFill>
                  <a:srgbClr val="262626"/>
                </a:solidFill>
                <a:effectLst/>
                <a:latin typeface="-apple-system"/>
              </a:rPr>
              <a:t>f</a:t>
            </a:r>
            <a:r>
              <a:rPr lang="zh-TW" altLang="en-US" b="0" i="0" dirty="0">
                <a:solidFill>
                  <a:srgbClr val="262626"/>
                </a:solidFill>
                <a:effectLst/>
                <a:latin typeface="-apple-system"/>
              </a:rPr>
              <a:t>，</a:t>
            </a:r>
            <a:r>
              <a:rPr lang="en-US" altLang="zh-TW" b="0" i="0" dirty="0">
                <a:solidFill>
                  <a:srgbClr val="262626"/>
                </a:solidFill>
                <a:effectLst/>
                <a:latin typeface="-apple-system"/>
              </a:rPr>
              <a:t>f </a:t>
            </a:r>
            <a:r>
              <a:rPr lang="zh-TW" altLang="en-US" b="0" i="0" dirty="0">
                <a:solidFill>
                  <a:srgbClr val="262626"/>
                </a:solidFill>
                <a:effectLst/>
                <a:latin typeface="-apple-system"/>
              </a:rPr>
              <a:t>的輸出即為下一個 </a:t>
            </a:r>
            <a:r>
              <a:rPr lang="en-US" altLang="zh-TW" b="0" i="0" dirty="0">
                <a:solidFill>
                  <a:srgbClr val="262626"/>
                </a:solidFill>
                <a:effectLst/>
                <a:latin typeface="-apple-system"/>
              </a:rPr>
              <a:t>s </a:t>
            </a:r>
            <a:r>
              <a:rPr lang="zh-TW" altLang="en-US" b="0" i="0" dirty="0">
                <a:solidFill>
                  <a:srgbClr val="262626"/>
                </a:solidFill>
                <a:effectLst/>
                <a:latin typeface="-apple-system"/>
              </a:rPr>
              <a:t>的值。</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en-US" altLang="zh-TW" dirty="0"/>
              <a:t>Squeezing phase</a:t>
            </a:r>
            <a:r>
              <a:rPr lang="zh-TW" altLang="en-US" dirty="0"/>
              <a:t> </a:t>
            </a:r>
            <a:r>
              <a:rPr lang="en-US" altLang="zh-TW" dirty="0"/>
              <a:t>:</a:t>
            </a:r>
            <a:r>
              <a:rPr lang="zh-TW" altLang="en-US" dirty="0"/>
              <a:t> </a:t>
            </a:r>
            <a:r>
              <a:rPr lang="zh-TW" altLang="en-US" b="0" i="0" dirty="0">
                <a:solidFill>
                  <a:srgbClr val="262626"/>
                </a:solidFill>
                <a:effectLst/>
                <a:latin typeface="-apple-system"/>
              </a:rPr>
              <a:t>如果所需的 </a:t>
            </a:r>
            <a:r>
              <a:rPr lang="en-US" altLang="zh-TW" b="0" i="0" dirty="0">
                <a:solidFill>
                  <a:srgbClr val="262626"/>
                </a:solidFill>
                <a:effectLst/>
                <a:latin typeface="-apple-system"/>
              </a:rPr>
              <a:t>l </a:t>
            </a:r>
            <a:r>
              <a:rPr lang="zh-TW" altLang="en-US" b="0" i="0" dirty="0">
                <a:solidFill>
                  <a:srgbClr val="262626"/>
                </a:solidFill>
                <a:effectLst/>
                <a:latin typeface="-apple-system"/>
              </a:rPr>
              <a:t>位輸出滿足 </a:t>
            </a:r>
            <a:r>
              <a:rPr lang="en-US" altLang="zh-TW" b="0" i="0" dirty="0">
                <a:solidFill>
                  <a:srgbClr val="262626"/>
                </a:solidFill>
                <a:effectLst/>
                <a:latin typeface="-apple-system"/>
              </a:rPr>
              <a:t>l ≤ r</a:t>
            </a:r>
            <a:r>
              <a:rPr lang="zh-TW" altLang="en-US" b="0" i="0" dirty="0">
                <a:solidFill>
                  <a:srgbClr val="262626"/>
                </a:solidFill>
                <a:effectLst/>
                <a:latin typeface="-apple-system"/>
              </a:rPr>
              <a:t>，則在吸收階段結束時，將直接返回 </a:t>
            </a:r>
            <a:r>
              <a:rPr lang="en-US" altLang="zh-TW" b="0" i="0" dirty="0">
                <a:solidFill>
                  <a:srgbClr val="262626"/>
                </a:solidFill>
                <a:effectLst/>
                <a:latin typeface="-apple-system"/>
              </a:rPr>
              <a:t>s </a:t>
            </a:r>
            <a:r>
              <a:rPr lang="zh-TW" altLang="en-US" b="0" i="0" dirty="0">
                <a:solidFill>
                  <a:srgbClr val="262626"/>
                </a:solidFill>
                <a:effectLst/>
                <a:latin typeface="-apple-system"/>
              </a:rPr>
              <a:t>的前 </a:t>
            </a:r>
            <a:r>
              <a:rPr lang="en-US" altLang="zh-TW" b="0" i="0" dirty="0">
                <a:solidFill>
                  <a:srgbClr val="262626"/>
                </a:solidFill>
                <a:effectLst/>
                <a:latin typeface="-apple-system"/>
              </a:rPr>
              <a:t>l </a:t>
            </a:r>
            <a:r>
              <a:rPr lang="zh-TW" altLang="en-US" b="0" i="0" dirty="0">
                <a:solidFill>
                  <a:srgbClr val="262626"/>
                </a:solidFill>
                <a:effectLst/>
                <a:latin typeface="-apple-system"/>
              </a:rPr>
              <a:t>位。否則，</a:t>
            </a:r>
            <a:r>
              <a:rPr lang="en-US" altLang="zh-TW" b="0" i="0" dirty="0">
                <a:solidFill>
                  <a:srgbClr val="262626"/>
                </a:solidFill>
                <a:effectLst/>
                <a:latin typeface="-apple-system"/>
              </a:rPr>
              <a:t>s </a:t>
            </a:r>
            <a:r>
              <a:rPr lang="zh-TW" altLang="en-US" b="0" i="0" dirty="0">
                <a:solidFill>
                  <a:srgbClr val="262626"/>
                </a:solidFill>
                <a:effectLst/>
                <a:latin typeface="-apple-system"/>
              </a:rPr>
              <a:t>的前 </a:t>
            </a:r>
            <a:r>
              <a:rPr lang="en-US" altLang="zh-TW" b="0" i="0" dirty="0">
                <a:solidFill>
                  <a:srgbClr val="262626"/>
                </a:solidFill>
                <a:effectLst/>
                <a:latin typeface="-apple-system"/>
              </a:rPr>
              <a:t>r </a:t>
            </a:r>
            <a:r>
              <a:rPr lang="zh-TW" altLang="en-US" b="0" i="0" dirty="0">
                <a:solidFill>
                  <a:srgbClr val="262626"/>
                </a:solidFill>
                <a:effectLst/>
                <a:latin typeface="-apple-system"/>
              </a:rPr>
              <a:t>位將保留為區塊 </a:t>
            </a:r>
            <a:r>
              <a:rPr lang="en-US" altLang="zh-TW" b="0" i="0" dirty="0">
                <a:solidFill>
                  <a:srgbClr val="262626"/>
                </a:solidFill>
                <a:effectLst/>
                <a:latin typeface="-apple-system"/>
              </a:rPr>
              <a:t>Z0</a:t>
            </a:r>
            <a:r>
              <a:rPr lang="zh-TW" altLang="en-US" b="0" i="0" dirty="0">
                <a:solidFill>
                  <a:srgbClr val="262626"/>
                </a:solidFill>
                <a:effectLst/>
                <a:latin typeface="-apple-system"/>
              </a:rPr>
              <a:t>，然後通過執行函數 </a:t>
            </a:r>
            <a:r>
              <a:rPr lang="en-US" altLang="zh-TW" b="0" i="0" dirty="0">
                <a:solidFill>
                  <a:srgbClr val="262626"/>
                </a:solidFill>
                <a:effectLst/>
                <a:latin typeface="-apple-system"/>
              </a:rPr>
              <a:t>f </a:t>
            </a:r>
            <a:r>
              <a:rPr lang="zh-TW" altLang="en-US" b="0" i="0" dirty="0">
                <a:solidFill>
                  <a:srgbClr val="262626"/>
                </a:solidFill>
                <a:effectLst/>
                <a:latin typeface="-apple-system"/>
              </a:rPr>
              <a:t>更新 </a:t>
            </a:r>
            <a:r>
              <a:rPr lang="en-US" altLang="zh-TW" b="0" i="0" dirty="0">
                <a:solidFill>
                  <a:srgbClr val="262626"/>
                </a:solidFill>
                <a:effectLst/>
                <a:latin typeface="-apple-system"/>
              </a:rPr>
              <a:t>s</a:t>
            </a:r>
            <a:r>
              <a:rPr lang="zh-TW" altLang="en-US" b="0" i="0" dirty="0">
                <a:solidFill>
                  <a:srgbClr val="262626"/>
                </a:solidFill>
                <a:effectLst/>
                <a:latin typeface="-apple-system"/>
              </a:rPr>
              <a:t>，以獲得下一個 </a:t>
            </a:r>
            <a:r>
              <a:rPr lang="en-US" altLang="zh-TW" b="0" i="0" dirty="0">
                <a:solidFill>
                  <a:srgbClr val="262626"/>
                </a:solidFill>
                <a:effectLst/>
                <a:latin typeface="-apple-system"/>
              </a:rPr>
              <a:t>r </a:t>
            </a:r>
            <a:r>
              <a:rPr lang="zh-TW" altLang="en-US" b="0" i="0" dirty="0">
                <a:solidFill>
                  <a:srgbClr val="262626"/>
                </a:solidFill>
                <a:effectLst/>
                <a:latin typeface="-apple-system"/>
              </a:rPr>
              <a:t>位的 </a:t>
            </a:r>
            <a:r>
              <a:rPr lang="en-US" altLang="zh-TW" b="0" i="0" dirty="0">
                <a:solidFill>
                  <a:srgbClr val="262626"/>
                </a:solidFill>
                <a:effectLst/>
                <a:latin typeface="-apple-system"/>
              </a:rPr>
              <a:t>s </a:t>
            </a:r>
            <a:r>
              <a:rPr lang="zh-TW" altLang="en-US" b="0" i="0" dirty="0">
                <a:solidFill>
                  <a:srgbClr val="262626"/>
                </a:solidFill>
                <a:effectLst/>
                <a:latin typeface="-apple-system"/>
              </a:rPr>
              <a:t>作為 </a:t>
            </a:r>
            <a:r>
              <a:rPr lang="en-US" altLang="zh-TW" b="0" i="0" dirty="0">
                <a:solidFill>
                  <a:srgbClr val="262626"/>
                </a:solidFill>
                <a:effectLst/>
                <a:latin typeface="-apple-system"/>
              </a:rPr>
              <a:t>Z1</a:t>
            </a:r>
            <a:r>
              <a:rPr lang="zh-TW" altLang="en-US" b="0" i="0" dirty="0">
                <a:solidFill>
                  <a:srgbClr val="262626"/>
                </a:solidFill>
                <a:effectLst/>
                <a:latin typeface="-apple-system"/>
              </a:rPr>
              <a:t>，直到有 </a:t>
            </a:r>
            <a:r>
              <a:rPr lang="en-US" altLang="zh-TW" b="0" i="0" dirty="0">
                <a:solidFill>
                  <a:srgbClr val="262626"/>
                </a:solidFill>
                <a:effectLst/>
                <a:latin typeface="-apple-system"/>
              </a:rPr>
              <a:t>j </a:t>
            </a:r>
            <a:r>
              <a:rPr lang="zh-TW" altLang="en-US" b="0" i="0" dirty="0">
                <a:solidFill>
                  <a:srgbClr val="262626"/>
                </a:solidFill>
                <a:effectLst/>
                <a:latin typeface="-apple-system"/>
              </a:rPr>
              <a:t>個區塊，使得 </a:t>
            </a:r>
            <a:r>
              <a:rPr lang="en-US" altLang="zh-TW" b="0" i="0" dirty="0">
                <a:solidFill>
                  <a:srgbClr val="262626"/>
                </a:solidFill>
                <a:effectLst/>
                <a:latin typeface="-apple-system"/>
              </a:rPr>
              <a:t>(j − 1) × r &lt; l ≤ j × r</a:t>
            </a:r>
            <a:r>
              <a:rPr lang="zh-TW" altLang="en-US" b="0" i="0" dirty="0">
                <a:solidFill>
                  <a:srgbClr val="262626"/>
                </a:solidFill>
                <a:effectLst/>
                <a:latin typeface="-apple-system"/>
              </a:rPr>
              <a:t>。然後返回這些 </a:t>
            </a:r>
            <a:r>
              <a:rPr lang="en-US" altLang="zh-TW" b="0" i="0" dirty="0">
                <a:solidFill>
                  <a:srgbClr val="262626"/>
                </a:solidFill>
                <a:effectLst/>
                <a:latin typeface="-apple-system"/>
              </a:rPr>
              <a:t>Zi </a:t>
            </a:r>
            <a:r>
              <a:rPr lang="zh-TW" altLang="en-US" b="0" i="0" dirty="0">
                <a:solidFill>
                  <a:srgbClr val="262626"/>
                </a:solidFill>
                <a:effectLst/>
                <a:latin typeface="-apple-system"/>
              </a:rPr>
              <a:t>的串聯的前 </a:t>
            </a:r>
            <a:r>
              <a:rPr lang="en-US" altLang="zh-TW" b="0" i="0" dirty="0">
                <a:solidFill>
                  <a:srgbClr val="262626"/>
                </a:solidFill>
                <a:effectLst/>
                <a:latin typeface="-apple-system"/>
              </a:rPr>
              <a:t>l </a:t>
            </a:r>
            <a:r>
              <a:rPr lang="zh-TW" altLang="en-US" b="0" i="0" dirty="0">
                <a:solidFill>
                  <a:srgbClr val="262626"/>
                </a:solidFill>
                <a:effectLst/>
                <a:latin typeface="-apple-system"/>
              </a:rPr>
              <a:t>位。</a:t>
            </a:r>
            <a:br>
              <a:rPr lang="en-US" altLang="zh-TW" dirty="0"/>
            </a:br>
            <a:br>
              <a:rPr lang="en-US" altLang="zh-TW" dirty="0"/>
            </a:br>
            <a:endParaRPr lang="en-US" altLang="zh-TW" dirty="0"/>
          </a:p>
          <a:p>
            <a:r>
              <a:rPr lang="zh-TW" altLang="en-US" dirty="0"/>
              <a:t>會將訊息分成好幾塊，並依序處理，每個迭代後與新的明文進行</a:t>
            </a:r>
            <a:r>
              <a:rPr lang="en-US" altLang="zh-TW" dirty="0"/>
              <a:t>XOR</a:t>
            </a:r>
            <a:r>
              <a:rPr lang="zh-TW" altLang="en-US" dirty="0"/>
              <a:t>在迭代一次，最後會產生出雜湊值。</a:t>
            </a:r>
          </a:p>
          <a:p>
            <a:endParaRPr lang="en-US" altLang="zh-CN" dirty="0"/>
          </a:p>
          <a:p>
            <a:r>
              <a:rPr lang="en-US" altLang="zh-TW" dirty="0"/>
              <a:t>R</a:t>
            </a:r>
            <a:r>
              <a:rPr lang="zh-TW" altLang="en-US" dirty="0"/>
              <a:t> 為每個輸入區塊的大小，叫做彼特率</a:t>
            </a:r>
            <a:endParaRPr lang="en-US" altLang="zh-TW" dirty="0"/>
          </a:p>
          <a:p>
            <a:r>
              <a:rPr lang="en-US" altLang="zh-TW" dirty="0"/>
              <a:t>C</a:t>
            </a:r>
            <a:r>
              <a:rPr lang="zh-TW" altLang="en-US" dirty="0"/>
              <a:t>可以用來衡量安全性的容量</a:t>
            </a:r>
            <a:endParaRPr lang="en-US" altLang="zh-TW" dirty="0"/>
          </a:p>
          <a:p>
            <a:r>
              <a:rPr lang="en-US" altLang="zh-TW" dirty="0"/>
              <a:t>B</a:t>
            </a:r>
            <a:r>
              <a:rPr lang="zh-TW" altLang="en-US" dirty="0"/>
              <a:t>為</a:t>
            </a:r>
            <a:r>
              <a:rPr lang="en-US" altLang="zh-TW" dirty="0"/>
              <a:t>KECCAK-p </a:t>
            </a:r>
            <a:r>
              <a:rPr lang="zh-TW" altLang="en-US" dirty="0"/>
              <a:t>替換所需的寬度位數。</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D2BBF5E5-BFE0-FD63-03DA-D897F0E14708}"/>
              </a:ext>
            </a:extLst>
          </p:cNvPr>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235717267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5EA7F1-74B4-363F-1E8F-967AA6A28B6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A1C7A2-C3A0-5831-1316-823519B4C33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5FFF28F-5BEC-8CC4-42CC-834362C843D2}"/>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D65389C1-5983-D362-E440-87954959BA1A}"/>
              </a:ext>
            </a:extLst>
          </p:cNvPr>
          <p:cNvSpPr>
            <a:spLocks noGrp="1"/>
          </p:cNvSpPr>
          <p:nvPr>
            <p:ph type="sldNum" sz="quarter" idx="10"/>
          </p:nvPr>
        </p:nvSpPr>
        <p:spPr/>
        <p:txBody>
          <a:bodyPr/>
          <a:lstStyle/>
          <a:p>
            <a:fld id="{AB2A0F9D-3357-4A94-85C8-3B842B870DC6}" type="slidenum">
              <a:rPr lang="zh-CN" altLang="en-US" smtClean="0"/>
              <a:t>47</a:t>
            </a:fld>
            <a:endParaRPr lang="zh-CN" altLang="en-US"/>
          </a:p>
        </p:txBody>
      </p:sp>
    </p:spTree>
    <p:extLst>
      <p:ext uri="{BB962C8B-B14F-4D97-AF65-F5344CB8AC3E}">
        <p14:creationId xmlns:p14="http://schemas.microsoft.com/office/powerpoint/2010/main" val="419268614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3C7923-F404-2A65-7E6B-DFE3FBFB512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74EA526-E7BB-38F9-329F-7052B3610B6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554034-E822-3236-2494-A64BE53B98D5}"/>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E68AABC6-80DB-5607-A025-89481B713F77}"/>
              </a:ext>
            </a:extLst>
          </p:cNvPr>
          <p:cNvSpPr>
            <a:spLocks noGrp="1"/>
          </p:cNvSpPr>
          <p:nvPr>
            <p:ph type="sldNum" sz="quarter" idx="10"/>
          </p:nvPr>
        </p:nvSpPr>
        <p:spPr/>
        <p:txBody>
          <a:bodyPr/>
          <a:lstStyle/>
          <a:p>
            <a:fld id="{AB2A0F9D-3357-4A94-85C8-3B842B870DC6}" type="slidenum">
              <a:rPr lang="zh-CN" altLang="en-US" smtClean="0"/>
              <a:t>48</a:t>
            </a:fld>
            <a:endParaRPr lang="zh-CN" altLang="en-US"/>
          </a:p>
        </p:txBody>
      </p:sp>
    </p:spTree>
    <p:extLst>
      <p:ext uri="{BB962C8B-B14F-4D97-AF65-F5344CB8AC3E}">
        <p14:creationId xmlns:p14="http://schemas.microsoft.com/office/powerpoint/2010/main" val="81825707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73E01E-22AC-D82B-E0A7-7E1A4E06E1F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A3FF886-3149-1E16-81F9-BA5A8B9218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3DF6AB3-2FA7-35FF-706A-7FE1FE4EBC24}"/>
              </a:ext>
            </a:extLst>
          </p:cNvPr>
          <p:cNvSpPr>
            <a:spLocks noGrp="1"/>
          </p:cNvSpPr>
          <p:nvPr>
            <p:ph type="body" idx="1"/>
          </p:nvPr>
        </p:nvSpPr>
        <p:spPr/>
        <p:txBody>
          <a:bodyPr/>
          <a:lstStyle/>
          <a:p>
            <a:r>
              <a:rPr lang="en-US" altLang="zh-TW" b="0" i="0" dirty="0">
                <a:solidFill>
                  <a:srgbClr val="262626"/>
                </a:solidFill>
                <a:effectLst/>
                <a:latin typeface="-apple-system"/>
              </a:rPr>
              <a:t>KECCAK-p[b, nr]</a:t>
            </a:r>
            <a:r>
              <a:rPr lang="zh-TW" altLang="en-US" b="0" i="0" dirty="0">
                <a:solidFill>
                  <a:srgbClr val="262626"/>
                </a:solidFill>
                <a:effectLst/>
                <a:latin typeface="-apple-system"/>
              </a:rPr>
              <a:t>的一輪由五個獨立的步驟組成：</a:t>
            </a:r>
            <a:r>
              <a:rPr lang="en-US" altLang="zh-TW" b="0" i="0" dirty="0">
                <a:solidFill>
                  <a:srgbClr val="262626"/>
                </a:solidFill>
                <a:effectLst/>
                <a:latin typeface="-apple-system"/>
              </a:rPr>
              <a:t>theta</a:t>
            </a:r>
            <a:r>
              <a:rPr lang="zh-TW" altLang="en-US" b="0" i="0" dirty="0">
                <a:solidFill>
                  <a:srgbClr val="262626"/>
                </a:solidFill>
                <a:effectLst/>
                <a:latin typeface="-apple-system"/>
              </a:rPr>
              <a:t>（</a:t>
            </a:r>
            <a:r>
              <a:rPr lang="en-US" altLang="zh-TW" b="0" i="0" dirty="0">
                <a:solidFill>
                  <a:srgbClr val="262626"/>
                </a:solidFill>
                <a:effectLst/>
                <a:latin typeface="-apple-system"/>
              </a:rPr>
              <a:t>θ</a:t>
            </a:r>
            <a:r>
              <a:rPr lang="zh-TW" altLang="en-US" b="0" i="0" dirty="0">
                <a:solidFill>
                  <a:srgbClr val="262626"/>
                </a:solidFill>
                <a:effectLst/>
                <a:latin typeface="-apple-system"/>
              </a:rPr>
              <a:t>）、</a:t>
            </a:r>
            <a:r>
              <a:rPr lang="en-US" altLang="zh-TW" b="0" i="0" dirty="0">
                <a:solidFill>
                  <a:srgbClr val="262626"/>
                </a:solidFill>
                <a:effectLst/>
                <a:latin typeface="-apple-system"/>
              </a:rPr>
              <a:t>rho</a:t>
            </a:r>
            <a:r>
              <a:rPr lang="zh-TW" altLang="en-US" b="0" i="0" dirty="0">
                <a:solidFill>
                  <a:srgbClr val="262626"/>
                </a:solidFill>
                <a:effectLst/>
                <a:latin typeface="-apple-system"/>
              </a:rPr>
              <a:t>（</a:t>
            </a:r>
            <a:r>
              <a:rPr lang="en-US" altLang="zh-TW" b="0" i="0" dirty="0">
                <a:solidFill>
                  <a:srgbClr val="262626"/>
                </a:solidFill>
                <a:effectLst/>
                <a:latin typeface="-apple-system"/>
              </a:rPr>
              <a:t>ρ</a:t>
            </a:r>
            <a:r>
              <a:rPr lang="zh-TW" altLang="en-US" b="0" i="0" dirty="0">
                <a:solidFill>
                  <a:srgbClr val="262626"/>
                </a:solidFill>
                <a:effectLst/>
                <a:latin typeface="-apple-system"/>
              </a:rPr>
              <a:t>）、</a:t>
            </a:r>
            <a:r>
              <a:rPr lang="en-US" altLang="zh-TW" b="0" i="0" dirty="0">
                <a:solidFill>
                  <a:srgbClr val="262626"/>
                </a:solidFill>
                <a:effectLst/>
                <a:latin typeface="-apple-system"/>
              </a:rPr>
              <a:t>pi</a:t>
            </a:r>
            <a:r>
              <a:rPr lang="zh-TW" altLang="en-US" b="0" i="0" dirty="0">
                <a:solidFill>
                  <a:srgbClr val="262626"/>
                </a:solidFill>
                <a:effectLst/>
                <a:latin typeface="-apple-system"/>
              </a:rPr>
              <a:t>（</a:t>
            </a:r>
            <a:r>
              <a:rPr lang="en-US" altLang="zh-TW" b="0" i="0" dirty="0">
                <a:solidFill>
                  <a:srgbClr val="262626"/>
                </a:solidFill>
                <a:effectLst/>
                <a:latin typeface="-apple-system"/>
              </a:rPr>
              <a:t>π</a:t>
            </a:r>
            <a:r>
              <a:rPr lang="zh-TW" altLang="en-US" b="0" i="0" dirty="0">
                <a:solidFill>
                  <a:srgbClr val="262626"/>
                </a:solidFill>
                <a:effectLst/>
                <a:latin typeface="-apple-system"/>
              </a:rPr>
              <a:t>）、</a:t>
            </a:r>
            <a:r>
              <a:rPr lang="en-US" altLang="zh-TW" b="0" i="0" dirty="0">
                <a:solidFill>
                  <a:srgbClr val="262626"/>
                </a:solidFill>
                <a:effectLst/>
                <a:latin typeface="-apple-system"/>
              </a:rPr>
              <a:t>chi</a:t>
            </a:r>
            <a:r>
              <a:rPr lang="zh-TW" altLang="en-US" b="0" i="0" dirty="0">
                <a:solidFill>
                  <a:srgbClr val="262626"/>
                </a:solidFill>
                <a:effectLst/>
                <a:latin typeface="-apple-system"/>
              </a:rPr>
              <a:t>（</a:t>
            </a:r>
            <a:r>
              <a:rPr lang="en-US" altLang="zh-TW" b="0" i="0" dirty="0">
                <a:solidFill>
                  <a:srgbClr val="262626"/>
                </a:solidFill>
                <a:effectLst/>
                <a:latin typeface="-apple-system"/>
              </a:rPr>
              <a:t>χ</a:t>
            </a:r>
            <a:r>
              <a:rPr lang="zh-TW" altLang="en-US" b="0" i="0" dirty="0">
                <a:solidFill>
                  <a:srgbClr val="262626"/>
                </a:solidFill>
                <a:effectLst/>
                <a:latin typeface="-apple-system"/>
              </a:rPr>
              <a:t>）和</a:t>
            </a:r>
            <a:r>
              <a:rPr lang="en-US" altLang="zh-TW" b="0" i="0" dirty="0">
                <a:solidFill>
                  <a:srgbClr val="262626"/>
                </a:solidFill>
                <a:effectLst/>
                <a:latin typeface="-apple-system"/>
              </a:rPr>
              <a:t>iota</a:t>
            </a:r>
            <a:r>
              <a:rPr lang="zh-TW" altLang="en-US" b="0" i="0" dirty="0">
                <a:solidFill>
                  <a:srgbClr val="262626"/>
                </a:solidFill>
                <a:effectLst/>
                <a:latin typeface="-apple-system"/>
              </a:rPr>
              <a:t>（</a:t>
            </a:r>
            <a:r>
              <a:rPr lang="en-US" altLang="zh-TW" b="0" i="0" dirty="0">
                <a:solidFill>
                  <a:srgbClr val="262626"/>
                </a:solidFill>
                <a:effectLst/>
                <a:latin typeface="-apple-system"/>
              </a:rPr>
              <a:t>ι</a:t>
            </a:r>
            <a:r>
              <a:rPr lang="zh-TW" altLang="en-US" b="0" i="0" dirty="0">
                <a:solidFill>
                  <a:srgbClr val="262626"/>
                </a:solidFill>
                <a:effectLst/>
                <a:latin typeface="-apple-system"/>
              </a:rPr>
              <a:t>）。算法的每次迭代過程（見圖</a:t>
            </a:r>
            <a:r>
              <a:rPr lang="en-US" altLang="zh-TW" b="0" i="0" dirty="0">
                <a:solidFill>
                  <a:srgbClr val="262626"/>
                </a:solidFill>
                <a:effectLst/>
                <a:latin typeface="-apple-system"/>
              </a:rPr>
              <a:t>2</a:t>
            </a:r>
            <a:r>
              <a:rPr lang="zh-TW" altLang="en-US" b="0" i="0" dirty="0">
                <a:solidFill>
                  <a:srgbClr val="262626"/>
                </a:solidFill>
                <a:effectLst/>
                <a:latin typeface="-apple-system"/>
              </a:rPr>
              <a:t>）接受一個</a:t>
            </a:r>
            <a:r>
              <a:rPr lang="en-US" altLang="zh-TW" b="0" i="0" dirty="0">
                <a:solidFill>
                  <a:srgbClr val="262626"/>
                </a:solidFill>
                <a:effectLst/>
                <a:latin typeface="-apple-system"/>
              </a:rPr>
              <a:t>1600</a:t>
            </a:r>
            <a:r>
              <a:rPr lang="zh-TW" altLang="en-US" b="0" i="0" dirty="0">
                <a:solidFill>
                  <a:srgbClr val="262626"/>
                </a:solidFill>
                <a:effectLst/>
                <a:latin typeface="-apple-system"/>
              </a:rPr>
              <a:t>位的狀態，該狀態由一個</a:t>
            </a:r>
            <a:r>
              <a:rPr lang="en-US" altLang="zh-TW" b="0" i="0" dirty="0">
                <a:solidFill>
                  <a:srgbClr val="262626"/>
                </a:solidFill>
                <a:effectLst/>
                <a:latin typeface="-apple-system"/>
              </a:rPr>
              <a:t>5x5</a:t>
            </a:r>
            <a:r>
              <a:rPr lang="zh-TW" altLang="en-US" b="0" i="0" dirty="0">
                <a:solidFill>
                  <a:srgbClr val="262626"/>
                </a:solidFill>
                <a:effectLst/>
                <a:latin typeface="-apple-system"/>
              </a:rPr>
              <a:t>的</a:t>
            </a:r>
            <a:r>
              <a:rPr lang="en-US" altLang="zh-TW" b="0" i="0" dirty="0">
                <a:solidFill>
                  <a:srgbClr val="262626"/>
                </a:solidFill>
                <a:effectLst/>
                <a:latin typeface="-apple-system"/>
              </a:rPr>
              <a:t>64</a:t>
            </a:r>
            <a:r>
              <a:rPr lang="zh-TW" altLang="en-US" b="0" i="0" dirty="0">
                <a:solidFill>
                  <a:srgbClr val="262626"/>
                </a:solidFill>
                <a:effectLst/>
                <a:latin typeface="-apple-system"/>
              </a:rPr>
              <a:t>位字矩陣組成，表示系統的當前狀態，並生成一個新的更新狀態矩陣作為輸出。除了映射函數</a:t>
            </a:r>
            <a:r>
              <a:rPr lang="en-US" altLang="zh-TW" b="0" i="0" dirty="0">
                <a:solidFill>
                  <a:srgbClr val="262626"/>
                </a:solidFill>
                <a:effectLst/>
                <a:latin typeface="-apple-system"/>
              </a:rPr>
              <a:t>iota</a:t>
            </a:r>
            <a:r>
              <a:rPr lang="zh-TW" altLang="en-US" b="0" i="0" dirty="0">
                <a:solidFill>
                  <a:srgbClr val="262626"/>
                </a:solidFill>
                <a:effectLst/>
                <a:latin typeface="-apple-system"/>
              </a:rPr>
              <a:t>有一個第二個輸入變量，即稱為輪次索引的整數外，其他步驟均只有一個輸入。</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1A2EBE2-5CD7-5B50-1CF0-F751C0346C4D}"/>
              </a:ext>
            </a:extLst>
          </p:cNvPr>
          <p:cNvSpPr>
            <a:spLocks noGrp="1"/>
          </p:cNvSpPr>
          <p:nvPr>
            <p:ph type="sldNum" sz="quarter" idx="10"/>
          </p:nvPr>
        </p:nvSpPr>
        <p:spPr/>
        <p:txBody>
          <a:bodyPr/>
          <a:lstStyle/>
          <a:p>
            <a:fld id="{AB2A0F9D-3357-4A94-85C8-3B842B870DC6}" type="slidenum">
              <a:rPr lang="zh-CN" altLang="en-US" smtClean="0"/>
              <a:t>49</a:t>
            </a:fld>
            <a:endParaRPr lang="zh-CN" altLang="en-US"/>
          </a:p>
        </p:txBody>
      </p:sp>
    </p:spTree>
    <p:extLst>
      <p:ext uri="{BB962C8B-B14F-4D97-AF65-F5344CB8AC3E}">
        <p14:creationId xmlns:p14="http://schemas.microsoft.com/office/powerpoint/2010/main" val="2194083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err="1"/>
              <a:t>Mldsa</a:t>
            </a:r>
            <a:r>
              <a:rPr lang="zh-TW" altLang="en-US" dirty="0"/>
              <a:t>是數位簽章</a:t>
            </a:r>
            <a:br>
              <a:rPr lang="en-US" altLang="zh-TW" dirty="0"/>
            </a:br>
            <a:br>
              <a:rPr lang="en-US" altLang="zh-TW" dirty="0"/>
            </a:br>
            <a:r>
              <a:rPr lang="en-US" altLang="zh-TW" dirty="0" err="1"/>
              <a:t>Dilithium</a:t>
            </a:r>
            <a:r>
              <a:rPr lang="zh-TW" altLang="en-US" dirty="0"/>
              <a:t>依賴於模塊格子問題的最壞情況難度。</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它具有抵抗量子和傳統攻擊的潛力，並具有快速算術運算、密鑰和簽名小巧等優勢。</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與第三輪推薦的其他基於格子的算法（例如</a:t>
            </a:r>
            <a:r>
              <a:rPr lang="en-US" altLang="zh-TW" dirty="0" err="1"/>
              <a:t>Kyber</a:t>
            </a:r>
            <a:r>
              <a:rPr lang="zh-TW" altLang="en-US" dirty="0"/>
              <a:t>和</a:t>
            </a:r>
            <a:r>
              <a:rPr lang="en-US" altLang="zh-TW" dirty="0"/>
              <a:t>Falcon</a:t>
            </a:r>
            <a:r>
              <a:rPr lang="zh-TW" altLang="en-US" dirty="0"/>
              <a:t>）不同，</a:t>
            </a:r>
            <a:r>
              <a:rPr lang="en-US" altLang="zh-TW" dirty="0" err="1"/>
              <a:t>Dilithium</a:t>
            </a:r>
            <a:r>
              <a:rPr lang="en-US" altLang="zh-TW" dirty="0"/>
              <a:t> </a:t>
            </a:r>
            <a:r>
              <a:rPr lang="zh-TW" altLang="en-US" dirty="0"/>
              <a:t>使用均勻抽樣而非離散高斯分佈來生成秘密隨機數。這種方法極大地簡化了多項式的生成，並且能以恆定時間實作。</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支撐</a:t>
            </a:r>
            <a:r>
              <a:rPr lang="en-US" altLang="zh-TW" dirty="0"/>
              <a:t>ML-DSA</a:t>
            </a:r>
            <a:r>
              <a:rPr lang="zh-TW" altLang="en-US" dirty="0"/>
              <a:t>安全性的核心難題包括錯誤學習問題（</a:t>
            </a:r>
            <a:r>
              <a:rPr lang="en-US" altLang="zh-TW" dirty="0"/>
              <a:t>MLWE</a:t>
            </a:r>
            <a:r>
              <a:rPr lang="zh-TW" altLang="en-US" dirty="0"/>
              <a:t>）和模塊最短整數解（</a:t>
            </a:r>
            <a:r>
              <a:rPr lang="en-US" altLang="zh-TW" dirty="0"/>
              <a:t>M-SIS</a:t>
            </a:r>
            <a:r>
              <a:rPr lang="zh-TW" altLang="en-US" dirty="0"/>
              <a:t>）問題，這些問題被證明難以破解。</a:t>
            </a:r>
            <a:r>
              <a:rPr lang="en-US" altLang="zh-TW" dirty="0"/>
              <a:t>MLWE</a:t>
            </a:r>
            <a:r>
              <a:rPr lang="zh-TW" altLang="en-US" dirty="0"/>
              <a:t>問題主要用於防止密鑰恢復，而</a:t>
            </a:r>
            <a:r>
              <a:rPr lang="en-US" altLang="zh-TW" dirty="0"/>
              <a:t>M-SIS</a:t>
            </a:r>
            <a:r>
              <a:rPr lang="zh-TW" altLang="en-US" dirty="0"/>
              <a:t>問題則用於防止簽名偽造</a:t>
            </a:r>
            <a:endParaRPr lang="zh-TW" altLang="en-US" sz="1200" b="1"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FE04C-0B9F-9E33-B4D9-3EAB238EE0C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244273-5F39-E277-B0A7-E0858B91BF7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4EE362-B13C-6AE4-EA5F-5553DBB9CFB7}"/>
              </a:ext>
            </a:extLst>
          </p:cNvPr>
          <p:cNvSpPr>
            <a:spLocks noGrp="1"/>
          </p:cNvSpPr>
          <p:nvPr>
            <p:ph type="body" idx="1"/>
          </p:nvPr>
        </p:nvSpPr>
        <p:spPr/>
        <p:txBody>
          <a:bodyPr/>
          <a:lstStyle/>
          <a:p>
            <a:r>
              <a:rPr lang="en-US" altLang="zh-TW" dirty="0"/>
              <a:t>ROT refers to a 64-bit left rotation operation.</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8B61F12-1095-0C18-821E-8A047942F288}"/>
              </a:ext>
            </a:extLst>
          </p:cNvPr>
          <p:cNvSpPr>
            <a:spLocks noGrp="1"/>
          </p:cNvSpPr>
          <p:nvPr>
            <p:ph type="sldNum" sz="quarter" idx="10"/>
          </p:nvPr>
        </p:nvSpPr>
        <p:spPr/>
        <p:txBody>
          <a:bodyPr/>
          <a:lstStyle/>
          <a:p>
            <a:fld id="{AB2A0F9D-3357-4A94-85C8-3B842B870DC6}" type="slidenum">
              <a:rPr lang="zh-CN" altLang="en-US" smtClean="0"/>
              <a:t>50</a:t>
            </a:fld>
            <a:endParaRPr lang="zh-CN" altLang="en-US"/>
          </a:p>
        </p:txBody>
      </p:sp>
    </p:spTree>
    <p:extLst>
      <p:ext uri="{BB962C8B-B14F-4D97-AF65-F5344CB8AC3E}">
        <p14:creationId xmlns:p14="http://schemas.microsoft.com/office/powerpoint/2010/main" val="351022660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816F00-14AC-E559-CEFC-D2C52DE3876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74BE9F2-7938-41D6-F5C3-A9CF4C03CC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D4E17E7-0FDB-7FCD-55F3-88A62FA8E6E1}"/>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C6AAF525-E926-14F0-0724-09F005F73ABB}"/>
              </a:ext>
            </a:extLst>
          </p:cNvPr>
          <p:cNvSpPr>
            <a:spLocks noGrp="1"/>
          </p:cNvSpPr>
          <p:nvPr>
            <p:ph type="sldNum" sz="quarter" idx="10"/>
          </p:nvPr>
        </p:nvSpPr>
        <p:spPr/>
        <p:txBody>
          <a:bodyPr/>
          <a:lstStyle/>
          <a:p>
            <a:fld id="{AB2A0F9D-3357-4A94-85C8-3B842B870DC6}" type="slidenum">
              <a:rPr lang="zh-CN" altLang="en-US" smtClean="0"/>
              <a:t>51</a:t>
            </a:fld>
            <a:endParaRPr lang="zh-CN" altLang="en-US"/>
          </a:p>
        </p:txBody>
      </p:sp>
    </p:spTree>
    <p:extLst>
      <p:ext uri="{BB962C8B-B14F-4D97-AF65-F5344CB8AC3E}">
        <p14:creationId xmlns:p14="http://schemas.microsoft.com/office/powerpoint/2010/main" val="305100027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E29223-0126-9A8E-AB06-C531D5188DE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6DB9661-36CF-DF72-005D-36B40B3B3E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B80A152-B681-F2A1-D3D5-5F539581F4D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879686F-EA14-ABAB-087F-079D5A69D6D8}"/>
              </a:ext>
            </a:extLst>
          </p:cNvPr>
          <p:cNvSpPr>
            <a:spLocks noGrp="1"/>
          </p:cNvSpPr>
          <p:nvPr>
            <p:ph type="sldNum" sz="quarter" idx="10"/>
          </p:nvPr>
        </p:nvSpPr>
        <p:spPr/>
        <p:txBody>
          <a:bodyPr/>
          <a:lstStyle/>
          <a:p>
            <a:fld id="{AB2A0F9D-3357-4A94-85C8-3B842B870DC6}" type="slidenum">
              <a:rPr lang="zh-CN" altLang="en-US" smtClean="0"/>
              <a:t>52</a:t>
            </a:fld>
            <a:endParaRPr lang="zh-CN" altLang="en-US"/>
          </a:p>
        </p:txBody>
      </p:sp>
    </p:spTree>
    <p:extLst>
      <p:ext uri="{BB962C8B-B14F-4D97-AF65-F5344CB8AC3E}">
        <p14:creationId xmlns:p14="http://schemas.microsoft.com/office/powerpoint/2010/main" val="20424624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9D6393-1F36-B38D-1150-30CCD76839B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3BD798B-8966-F6A1-F154-312B8EA1762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48653C-C744-DAC2-46B9-3761F8A428B3}"/>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6DC0E654-2EF9-B680-BDC7-28FB53D3D154}"/>
              </a:ext>
            </a:extLst>
          </p:cNvPr>
          <p:cNvSpPr>
            <a:spLocks noGrp="1"/>
          </p:cNvSpPr>
          <p:nvPr>
            <p:ph type="sldNum" sz="quarter" idx="10"/>
          </p:nvPr>
        </p:nvSpPr>
        <p:spPr/>
        <p:txBody>
          <a:bodyPr/>
          <a:lstStyle/>
          <a:p>
            <a:fld id="{AB2A0F9D-3357-4A94-85C8-3B842B870DC6}" type="slidenum">
              <a:rPr lang="zh-CN" altLang="en-US" smtClean="0"/>
              <a:t>53</a:t>
            </a:fld>
            <a:endParaRPr lang="zh-CN" altLang="en-US"/>
          </a:p>
        </p:txBody>
      </p:sp>
    </p:spTree>
    <p:extLst>
      <p:ext uri="{BB962C8B-B14F-4D97-AF65-F5344CB8AC3E}">
        <p14:creationId xmlns:p14="http://schemas.microsoft.com/office/powerpoint/2010/main" val="56773518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05169C-5164-17ED-CB94-FD9B90A6E4E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A1F8262-C314-8A6F-56C2-DA6D816188A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604F76D-F8B2-C3F8-BFC4-F1A9531499A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55B5D9-6DCB-E05F-EF29-D971DEB49046}"/>
              </a:ext>
            </a:extLst>
          </p:cNvPr>
          <p:cNvSpPr>
            <a:spLocks noGrp="1"/>
          </p:cNvSpPr>
          <p:nvPr>
            <p:ph type="sldNum" sz="quarter" idx="10"/>
          </p:nvPr>
        </p:nvSpPr>
        <p:spPr/>
        <p:txBody>
          <a:bodyPr/>
          <a:lstStyle/>
          <a:p>
            <a:fld id="{AB2A0F9D-3357-4A94-85C8-3B842B870DC6}" type="slidenum">
              <a:rPr lang="zh-CN" altLang="en-US" smtClean="0"/>
              <a:t>54</a:t>
            </a:fld>
            <a:endParaRPr lang="zh-CN" altLang="en-US"/>
          </a:p>
        </p:txBody>
      </p:sp>
    </p:spTree>
    <p:extLst>
      <p:ext uri="{BB962C8B-B14F-4D97-AF65-F5344CB8AC3E}">
        <p14:creationId xmlns:p14="http://schemas.microsoft.com/office/powerpoint/2010/main" val="163103396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6D1555-29BE-3AAE-8310-D04AE0ABEAE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9A6A739-B779-E1CE-0200-AAEA787135A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A1F16E0-3616-2854-53C8-0995097AEF95}"/>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D1E4D218-E61F-8EF3-6FDA-24C97E0A98FC}"/>
              </a:ext>
            </a:extLst>
          </p:cNvPr>
          <p:cNvSpPr>
            <a:spLocks noGrp="1"/>
          </p:cNvSpPr>
          <p:nvPr>
            <p:ph type="sldNum" sz="quarter" idx="10"/>
          </p:nvPr>
        </p:nvSpPr>
        <p:spPr/>
        <p:txBody>
          <a:bodyPr/>
          <a:lstStyle/>
          <a:p>
            <a:fld id="{AB2A0F9D-3357-4A94-85C8-3B842B870DC6}" type="slidenum">
              <a:rPr lang="zh-CN" altLang="en-US" smtClean="0"/>
              <a:t>55</a:t>
            </a:fld>
            <a:endParaRPr lang="zh-CN" altLang="en-US"/>
          </a:p>
        </p:txBody>
      </p:sp>
    </p:spTree>
    <p:extLst>
      <p:ext uri="{BB962C8B-B14F-4D97-AF65-F5344CB8AC3E}">
        <p14:creationId xmlns:p14="http://schemas.microsoft.com/office/powerpoint/2010/main" val="264426680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ECBCA4-8568-DAD2-E470-F03B061D3EB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73C36C3-6BF1-8D40-55D1-15FA74696AB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F2CBBFE-4051-7617-6D4B-D84D135A3C8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B72A0E21-13D9-8485-77CC-A99DD00A1DB0}"/>
              </a:ext>
            </a:extLst>
          </p:cNvPr>
          <p:cNvSpPr>
            <a:spLocks noGrp="1"/>
          </p:cNvSpPr>
          <p:nvPr>
            <p:ph type="sldNum" sz="quarter" idx="10"/>
          </p:nvPr>
        </p:nvSpPr>
        <p:spPr/>
        <p:txBody>
          <a:bodyPr/>
          <a:lstStyle/>
          <a:p>
            <a:fld id="{AB2A0F9D-3357-4A94-85C8-3B842B870DC6}" type="slidenum">
              <a:rPr lang="zh-CN" altLang="en-US" smtClean="0"/>
              <a:t>56</a:t>
            </a:fld>
            <a:endParaRPr lang="zh-CN" altLang="en-US"/>
          </a:p>
        </p:txBody>
      </p:sp>
    </p:spTree>
    <p:extLst>
      <p:ext uri="{BB962C8B-B14F-4D97-AF65-F5344CB8AC3E}">
        <p14:creationId xmlns:p14="http://schemas.microsoft.com/office/powerpoint/2010/main" val="330632630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EDC757-A760-9B21-D3FC-4BEBE9BF3AC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BF75680-FC3F-8C4B-C04D-BBAE13CD246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3046E65-72A1-46B2-59C4-617A9247DBF8}"/>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21883108-61A6-BF02-9781-0EB70C439F1C}"/>
              </a:ext>
            </a:extLst>
          </p:cNvPr>
          <p:cNvSpPr>
            <a:spLocks noGrp="1"/>
          </p:cNvSpPr>
          <p:nvPr>
            <p:ph type="sldNum" sz="quarter" idx="10"/>
          </p:nvPr>
        </p:nvSpPr>
        <p:spPr/>
        <p:txBody>
          <a:bodyPr/>
          <a:lstStyle/>
          <a:p>
            <a:fld id="{AB2A0F9D-3357-4A94-85C8-3B842B870DC6}" type="slidenum">
              <a:rPr lang="zh-CN" altLang="en-US" smtClean="0"/>
              <a:t>57</a:t>
            </a:fld>
            <a:endParaRPr lang="zh-CN" altLang="en-US"/>
          </a:p>
        </p:txBody>
      </p:sp>
    </p:spTree>
    <p:extLst>
      <p:ext uri="{BB962C8B-B14F-4D97-AF65-F5344CB8AC3E}">
        <p14:creationId xmlns:p14="http://schemas.microsoft.com/office/powerpoint/2010/main" val="322692618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300505-161D-1750-E3C6-AAF498DF7BC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4BB2245-EC40-21E5-6F53-92837E2138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FD9BC06-C8F2-2107-DD6D-DFC21CF32B0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0B18DE8-26B1-4204-AF8B-39BED60F4AC6}"/>
              </a:ext>
            </a:extLst>
          </p:cNvPr>
          <p:cNvSpPr>
            <a:spLocks noGrp="1"/>
          </p:cNvSpPr>
          <p:nvPr>
            <p:ph type="sldNum" sz="quarter" idx="10"/>
          </p:nvPr>
        </p:nvSpPr>
        <p:spPr/>
        <p:txBody>
          <a:bodyPr/>
          <a:lstStyle/>
          <a:p>
            <a:fld id="{AB2A0F9D-3357-4A94-85C8-3B842B870DC6}" type="slidenum">
              <a:rPr lang="zh-CN" altLang="en-US" smtClean="0"/>
              <a:t>58</a:t>
            </a:fld>
            <a:endParaRPr lang="zh-CN" altLang="en-US"/>
          </a:p>
        </p:txBody>
      </p:sp>
    </p:spTree>
    <p:extLst>
      <p:ext uri="{BB962C8B-B14F-4D97-AF65-F5344CB8AC3E}">
        <p14:creationId xmlns:p14="http://schemas.microsoft.com/office/powerpoint/2010/main" val="377310776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89053C-A78A-6B1C-3107-F8BCBCE0A6E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1104FC0-EA18-F97C-50A9-A6FF6B17C9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93EB17-66F9-8092-FC50-7A2141537988}"/>
              </a:ext>
            </a:extLst>
          </p:cNvPr>
          <p:cNvSpPr>
            <a:spLocks noGrp="1"/>
          </p:cNvSpPr>
          <p:nvPr>
            <p:ph type="body" idx="1"/>
          </p:nvPr>
        </p:nvSpPr>
        <p:spPr/>
        <p:txBody>
          <a:bodyPr/>
          <a:lstStyle/>
          <a:p>
            <a:r>
              <a:rPr lang="en-US" altLang="zh-TW" dirty="0"/>
              <a:t>ML-</a:t>
            </a:r>
            <a:r>
              <a:rPr lang="en-US" altLang="zh-TW" dirty="0" err="1"/>
              <a:t>DSA.Sign_internal</a:t>
            </a:r>
            <a:r>
              <a:rPr lang="en-US" altLang="zh-TW" dirty="0"/>
              <a:t>(</a:t>
            </a:r>
            <a:r>
              <a:rPr lang="zh-TW" altLang="en-US" dirty="0"/>
              <a:t>𝑠𝑘</a:t>
            </a:r>
            <a:r>
              <a:rPr lang="en-US" altLang="zh-TW" dirty="0"/>
              <a:t>, </a:t>
            </a:r>
            <a:r>
              <a:rPr lang="zh-TW" altLang="en-US" dirty="0"/>
              <a:t>𝑀</a:t>
            </a:r>
            <a:r>
              <a:rPr lang="en-US" altLang="zh-TW" dirty="0"/>
              <a:t>′ , </a:t>
            </a:r>
            <a:r>
              <a:rPr lang="zh-TW" altLang="en-US" dirty="0"/>
              <a:t>𝑟𝑛𝑑</a:t>
            </a:r>
            <a:r>
              <a:rPr lang="en-US" altLang="zh-TW" dirty="0"/>
              <a:t>) </a:t>
            </a:r>
            <a:r>
              <a:rPr lang="zh-TW" altLang="en-US" dirty="0"/>
              <a:t>最少能執行</a:t>
            </a:r>
            <a:r>
              <a:rPr lang="en-US" altLang="zh-TW" dirty="0"/>
              <a:t>814</a:t>
            </a:r>
            <a:r>
              <a:rPr lang="zh-TW" altLang="en-US" dirty="0"/>
              <a:t>次的</a:t>
            </a:r>
            <a:r>
              <a:rPr lang="en-US" altLang="zh-TW" dirty="0"/>
              <a:t>loop</a:t>
            </a:r>
            <a:r>
              <a:rPr lang="zh-TW" altLang="en-US" dirty="0"/>
              <a:t>，因此輸入</a:t>
            </a:r>
            <a:r>
              <a:rPr lang="en-US" altLang="zh-TW" dirty="0" err="1"/>
              <a:t>ExpandMask</a:t>
            </a:r>
            <a:r>
              <a:rPr lang="en-US" altLang="zh-TW" dirty="0"/>
              <a:t>(</a:t>
            </a:r>
            <a:r>
              <a:rPr lang="zh-TW" altLang="en-US" dirty="0"/>
              <a:t>𝜌</a:t>
            </a:r>
            <a:r>
              <a:rPr lang="en-US" altLang="zh-TW" dirty="0"/>
              <a:t>″, </a:t>
            </a:r>
            <a:r>
              <a:rPr lang="zh-TW" altLang="en-US" dirty="0"/>
              <a:t>𝜅</a:t>
            </a:r>
            <a:r>
              <a:rPr lang="en-US" altLang="zh-TW" dirty="0"/>
              <a:t>)</a:t>
            </a:r>
            <a:r>
              <a:rPr lang="zh-TW" altLang="en-US" dirty="0"/>
              <a:t>的𝜅最大值為</a:t>
            </a:r>
            <a:r>
              <a:rPr lang="en-US" altLang="zh-TW" dirty="0"/>
              <a:t>(814-1)*ℓ= (814-1)*4=3252</a:t>
            </a:r>
            <a:r>
              <a:rPr lang="zh-TW" altLang="en-US" dirty="0"/>
              <a:t>，因此𝜅需要</a:t>
            </a:r>
            <a:r>
              <a:rPr lang="en-US" altLang="zh-TW" dirty="0"/>
              <a:t>12bit</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FBE3CBE6-9BB2-4DD6-310E-B83A1ADC8C65}"/>
              </a:ext>
            </a:extLst>
          </p:cNvPr>
          <p:cNvSpPr>
            <a:spLocks noGrp="1"/>
          </p:cNvSpPr>
          <p:nvPr>
            <p:ph type="sldNum" sz="quarter" idx="10"/>
          </p:nvPr>
        </p:nvSpPr>
        <p:spPr/>
        <p:txBody>
          <a:bodyPr/>
          <a:lstStyle/>
          <a:p>
            <a:fld id="{AB2A0F9D-3357-4A94-85C8-3B842B870DC6}" type="slidenum">
              <a:rPr lang="zh-CN" altLang="en-US" smtClean="0"/>
              <a:t>59</a:t>
            </a:fld>
            <a:endParaRPr lang="zh-CN" altLang="en-US"/>
          </a:p>
        </p:txBody>
      </p:sp>
    </p:spTree>
    <p:extLst>
      <p:ext uri="{BB962C8B-B14F-4D97-AF65-F5344CB8AC3E}">
        <p14:creationId xmlns:p14="http://schemas.microsoft.com/office/powerpoint/2010/main" val="14564628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是一種類 </a:t>
            </a:r>
            <a:r>
              <a:rPr lang="en-US" altLang="zh-TW" dirty="0"/>
              <a:t>Schnorr </a:t>
            </a:r>
            <a:r>
              <a:rPr lang="zh-TW" altLang="en-US" dirty="0"/>
              <a:t>簽名，會使用</a:t>
            </a:r>
            <a:r>
              <a:rPr lang="en-US" altLang="zh-TW" dirty="0"/>
              <a:t>Fiat-Shamir With Aborts</a:t>
            </a:r>
            <a:r>
              <a:rPr lang="zh-TW" altLang="en-US" dirty="0"/>
              <a:t>方法來確保簽名的安全性，在</a:t>
            </a:r>
            <a:r>
              <a:rPr lang="en-US" altLang="zh-TW" dirty="0"/>
              <a:t>MLDSA</a:t>
            </a:r>
            <a:r>
              <a:rPr lang="zh-TW" altLang="en-US" dirty="0"/>
              <a:t>當中具體的流程如下。</a:t>
            </a:r>
            <a:br>
              <a:rPr lang="en-US" altLang="zh-TW" dirty="0"/>
            </a:br>
            <a:br>
              <a:rPr lang="en-US" altLang="zh-TW" dirty="0"/>
            </a:br>
            <a:r>
              <a:rPr lang="zh-TW" altLang="en-US" dirty="0"/>
              <a:t>承諾</a:t>
            </a:r>
            <a:r>
              <a:rPr lang="en-US" altLang="zh-TW" dirty="0"/>
              <a:t>:</a:t>
            </a:r>
            <a:r>
              <a:rPr lang="zh-TW" altLang="en-US" dirty="0"/>
              <a:t>簽名者生成隨機向量</a:t>
            </a:r>
            <a:r>
              <a:rPr lang="zh-TW" altLang="en-US" sz="1200" dirty="0"/>
              <a:t>𝑦∈𝑅𝑞</a:t>
            </a:r>
            <a:r>
              <a:rPr lang="en-US" altLang="zh-TW" sz="1200" dirty="0"/>
              <a:t>ℓ ,</a:t>
            </a:r>
            <a:r>
              <a:rPr lang="zh-TW" altLang="en-US" sz="1200" dirty="0"/>
              <a:t>他的係數相對較小，再</a:t>
            </a:r>
            <a:r>
              <a:rPr lang="en-US" altLang="zh-TW" sz="1200" dirty="0"/>
              <a:t>gama1-1</a:t>
            </a:r>
            <a:r>
              <a:rPr lang="zh-TW" altLang="en-US" sz="1200" dirty="0"/>
              <a:t>到負</a:t>
            </a:r>
            <a:r>
              <a:rPr lang="en-US" altLang="zh-TW" sz="1200" dirty="0"/>
              <a:t>gamma1</a:t>
            </a:r>
            <a:r>
              <a:rPr lang="zh-TW" altLang="en-US" sz="1200" dirty="0"/>
              <a:t>之間，計算承諾值</a:t>
            </a:r>
            <a:r>
              <a:rPr lang="en-US" altLang="zh-TW" sz="1200" dirty="0"/>
              <a:t>w=Ay</a:t>
            </a:r>
            <a:r>
              <a:rPr lang="zh-TW" altLang="en-US" sz="1200" dirty="0"/>
              <a:t>並對其進行四捨五入得到</a:t>
            </a:r>
            <a:r>
              <a:rPr lang="en-US" altLang="zh-TW" sz="1200" dirty="0"/>
              <a:t>w1</a:t>
            </a:r>
            <a:r>
              <a:rPr lang="zh-TW" altLang="en-US" sz="1200" dirty="0"/>
              <a:t>，向驗證者提供</a:t>
            </a:r>
            <a:r>
              <a:rPr lang="en-US" altLang="zh-TW" sz="1200" dirty="0"/>
              <a:t>w1</a:t>
            </a:r>
            <a:r>
              <a:rPr lang="zh-TW" altLang="en-US" sz="1200" dirty="0"/>
              <a:t>作為簽名承諾的一部分</a:t>
            </a:r>
            <a:endParaRPr lang="en-US" altLang="zh-TW" sz="1200" dirty="0"/>
          </a:p>
          <a:p>
            <a:endParaRPr lang="en-US" altLang="zh-TW" sz="1200" dirty="0"/>
          </a:p>
          <a:p>
            <a:r>
              <a:rPr lang="zh-TW" altLang="en-US" sz="1200" dirty="0"/>
              <a:t>句號</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挑戰</a:t>
            </a:r>
            <a:r>
              <a:rPr lang="en-US" altLang="zh-TW" sz="1200" dirty="0"/>
              <a:t>:</a:t>
            </a:r>
            <a:r>
              <a:rPr lang="zh-TW" altLang="en-US" sz="1200" dirty="0"/>
              <a:t>根據承諾 𝑤</a:t>
            </a:r>
            <a:r>
              <a:rPr lang="en-US" altLang="zh-TW" sz="1200" dirty="0"/>
              <a:t>1 </a:t>
            </a:r>
            <a:r>
              <a:rPr lang="zh-TW" altLang="en-US" sz="1200" dirty="0"/>
              <a:t>以及待簽名的消息代表 𝜇</a:t>
            </a:r>
            <a:r>
              <a:rPr lang="en-US" altLang="zh-TW" sz="1200" dirty="0"/>
              <a:t> </a:t>
            </a:r>
            <a:r>
              <a:rPr lang="zh-TW" altLang="en-US" sz="1200" dirty="0"/>
              <a:t>生成</a:t>
            </a:r>
            <a:r>
              <a:rPr lang="en-US" altLang="zh-TW" dirty="0">
                <a:latin typeface="Times New Roman" panose="02020603050405020304" pitchFamily="18" charset="0"/>
                <a:cs typeface="Times New Roman" panose="02020603050405020304" pitchFamily="18" charset="0"/>
              </a:rPr>
              <a:t>Challenge</a:t>
            </a:r>
            <a:r>
              <a:rPr lang="zh-TW" altLang="en-US" sz="1200" dirty="0"/>
              <a:t>。這個</a:t>
            </a:r>
            <a:r>
              <a:rPr lang="en-US" altLang="zh-TW" dirty="0">
                <a:latin typeface="Times New Roman" panose="02020603050405020304" pitchFamily="18" charset="0"/>
                <a:cs typeface="Times New Roman" panose="02020603050405020304" pitchFamily="18" charset="0"/>
              </a:rPr>
              <a:t>Challenge</a:t>
            </a:r>
            <a:r>
              <a:rPr lang="zh-TW" altLang="en-US" sz="1200" dirty="0"/>
              <a:t> 𝑐是通過對 𝑤</a:t>
            </a:r>
            <a:r>
              <a:rPr lang="en-US" altLang="zh-TW" sz="1200" dirty="0"/>
              <a:t>1 </a:t>
            </a:r>
            <a:r>
              <a:rPr lang="zh-TW" altLang="en-US" sz="1200" dirty="0"/>
              <a:t>和</a:t>
            </a:r>
            <a:r>
              <a:rPr lang="en-US" altLang="zh-TW" dirty="0">
                <a:latin typeface="Times New Roman" panose="02020603050405020304" pitchFamily="18" charset="0"/>
                <a:cs typeface="Times New Roman" panose="02020603050405020304" pitchFamily="18" charset="0"/>
              </a:rPr>
              <a:t>Message</a:t>
            </a:r>
            <a:r>
              <a:rPr lang="zh-TW" altLang="en-US" sz="1200" dirty="0"/>
              <a:t> 𝜇</a:t>
            </a:r>
            <a:r>
              <a:rPr lang="en-US" altLang="zh-TW" sz="1200" dirty="0"/>
              <a:t> </a:t>
            </a:r>
            <a:r>
              <a:rPr lang="zh-TW" altLang="en-US" sz="1200" dirty="0"/>
              <a:t>進行雜湊得到的，確保了隨機性和不可預測性</a:t>
            </a:r>
            <a:endParaRPr lang="en-US" altLang="zh-TW" dirty="0"/>
          </a:p>
          <a:p>
            <a:endParaRPr lang="en-US" altLang="zh-TW" dirty="0"/>
          </a:p>
          <a:p>
            <a:r>
              <a:rPr lang="zh-TW" altLang="en-US" dirty="0"/>
              <a:t>響應</a:t>
            </a:r>
            <a:r>
              <a:rPr lang="en-US" altLang="zh-TW" dirty="0"/>
              <a:t>:</a:t>
            </a:r>
            <a:r>
              <a:rPr lang="zh-TW" altLang="en-US" dirty="0"/>
              <a:t>簽名者使用挑戰 𝑐 計算響應 𝑧</a:t>
            </a:r>
            <a:r>
              <a:rPr lang="en-US" altLang="zh-TW" dirty="0"/>
              <a:t>=</a:t>
            </a:r>
            <a:r>
              <a:rPr lang="zh-TW" altLang="en-US" dirty="0"/>
              <a:t>𝑦</a:t>
            </a:r>
            <a:r>
              <a:rPr lang="en-US" altLang="zh-TW" dirty="0"/>
              <a:t>+</a:t>
            </a:r>
            <a:r>
              <a:rPr lang="zh-TW" altLang="en-US" dirty="0"/>
              <a:t>𝑆</a:t>
            </a:r>
            <a:r>
              <a:rPr lang="en-US" altLang="zh-TW" dirty="0"/>
              <a:t>1⋅</a:t>
            </a:r>
            <a:r>
              <a:rPr lang="zh-TW" altLang="en-US" dirty="0"/>
              <a:t>𝑐，其中 𝑆</a:t>
            </a:r>
            <a:r>
              <a:rPr lang="en-US" altLang="zh-TW" dirty="0"/>
              <a:t>1</a:t>
            </a:r>
            <a:r>
              <a:rPr lang="zh-TW" altLang="en-US" dirty="0"/>
              <a:t>是私鑰的一部分。</a:t>
            </a:r>
          </a:p>
          <a:p>
            <a:r>
              <a:rPr lang="zh-TW" altLang="en-US" dirty="0"/>
              <a:t>使用拒絕抽樣來檢查 𝑧是否符合特定的係數範圍。如果不符合，就重新生成新的 𝑦 並重複此過程，直到得到符合條件的 𝑧。</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提示值計算</a:t>
            </a:r>
            <a:r>
              <a:rPr lang="en-US" altLang="zh-TW" dirty="0"/>
              <a:t>:</a:t>
            </a:r>
            <a:r>
              <a:rPr lang="zh-TW" altLang="en-US" sz="1200" dirty="0"/>
              <a:t>為了使驗證者能夠從 𝑧和壓縮的公鑰值 𝑡</a:t>
            </a:r>
            <a:r>
              <a:rPr lang="en-US" altLang="zh-TW" sz="1200" dirty="0"/>
              <a:t>1</a:t>
            </a:r>
            <a:r>
              <a:rPr lang="zh-TW" altLang="en-US" sz="1200" dirty="0"/>
              <a:t>中重建承諾值 𝑤</a:t>
            </a:r>
            <a:r>
              <a:rPr lang="en-US" altLang="zh-TW" sz="1200" dirty="0"/>
              <a:t>1​ </a:t>
            </a:r>
            <a:r>
              <a:rPr lang="zh-TW" altLang="en-US" sz="1200" dirty="0"/>
              <a:t>，簽名者還必須計算一個提示值 </a:t>
            </a:r>
            <a:r>
              <a:rPr lang="en-US" altLang="zh-TW" sz="1200" dirty="0"/>
              <a:t>ℎ∈</a:t>
            </a:r>
            <a:r>
              <a:rPr lang="zh-TW" altLang="en-US" sz="1200" dirty="0"/>
              <a:t>𝑅𝑞𝑘</a:t>
            </a:r>
            <a:r>
              <a:rPr lang="en-US" altLang="zh-TW" sz="1200" dirty="0"/>
              <a:t>​  </a:t>
            </a:r>
            <a:r>
              <a:rPr lang="zh-TW" altLang="en-US" sz="1200" dirty="0"/>
              <a:t>並將其包含在簽名中。這是為了保證驗證者在驗證時有足夠的資訊進行重建。</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組合簽名</a:t>
            </a:r>
            <a:r>
              <a:rPr lang="en-US" altLang="zh-TW" dirty="0"/>
              <a:t>:</a:t>
            </a:r>
            <a:r>
              <a:rPr lang="zh-TW" altLang="en-US" sz="1200" dirty="0"/>
              <a:t>最終簽名由三部分組成：四捨五入後的承諾 𝑤</a:t>
            </a:r>
            <a:r>
              <a:rPr lang="en-US" altLang="zh-TW" sz="1200" dirty="0"/>
              <a:t>1 </a:t>
            </a:r>
            <a:r>
              <a:rPr lang="zh-TW" altLang="en-US" sz="1200" dirty="0"/>
              <a:t>、響應 𝑧和提示值 </a:t>
            </a:r>
            <a:r>
              <a:rPr lang="en-US" altLang="zh-TW" sz="1200" dirty="0"/>
              <a:t>ℎ</a:t>
            </a:r>
            <a:r>
              <a:rPr lang="zh-TW" altLang="en-US" sz="1200" dirty="0"/>
              <a:t>。</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拒絕抽樣二次驗證</a:t>
            </a:r>
            <a:r>
              <a:rPr lang="en-US" altLang="zh-TW" dirty="0"/>
              <a:t>:</a:t>
            </a:r>
            <a:r>
              <a:rPr lang="zh-TW" altLang="en-US" sz="1200" dirty="0"/>
              <a:t>為了確保簽名的正確性，第二階段的拒絕抽樣必須進行（在 </a:t>
            </a:r>
            <a:r>
              <a:rPr lang="en-US" altLang="zh-TW" sz="1200" dirty="0"/>
              <a:t>Algorithm 7 </a:t>
            </a:r>
            <a:r>
              <a:rPr lang="zh-TW" altLang="en-US" sz="1200" dirty="0"/>
              <a:t>的第 </a:t>
            </a:r>
            <a:r>
              <a:rPr lang="en-US" altLang="zh-TW" sz="1200" dirty="0"/>
              <a:t>28 </a:t>
            </a:r>
            <a:r>
              <a:rPr lang="zh-TW" altLang="en-US" sz="1200" dirty="0"/>
              <a:t>行所述），以進一步減少簽名值中任何偏差。</a:t>
            </a: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155533326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CE39E3-8A0F-6AED-509C-CD3CB62B4DF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19EC765-A504-573A-8738-C4707FC091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BCEB4B-3C7D-ACD6-EA98-88F061E1E01F}"/>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59133D9-73F3-E49B-0995-0796C91ABBF7}"/>
              </a:ext>
            </a:extLst>
          </p:cNvPr>
          <p:cNvSpPr>
            <a:spLocks noGrp="1"/>
          </p:cNvSpPr>
          <p:nvPr>
            <p:ph type="sldNum" sz="quarter" idx="10"/>
          </p:nvPr>
        </p:nvSpPr>
        <p:spPr/>
        <p:txBody>
          <a:bodyPr/>
          <a:lstStyle/>
          <a:p>
            <a:fld id="{AB2A0F9D-3357-4A94-85C8-3B842B870DC6}" type="slidenum">
              <a:rPr lang="zh-CN" altLang="en-US" smtClean="0"/>
              <a:t>60</a:t>
            </a:fld>
            <a:endParaRPr lang="zh-CN" altLang="en-US"/>
          </a:p>
        </p:txBody>
      </p:sp>
    </p:spTree>
    <p:extLst>
      <p:ext uri="{BB962C8B-B14F-4D97-AF65-F5344CB8AC3E}">
        <p14:creationId xmlns:p14="http://schemas.microsoft.com/office/powerpoint/2010/main" val="367689304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7FF8EE-05C6-4594-AEDE-AF4A3CA403D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8980216-FE17-64C4-53C0-0B9D7C23BCF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8754E5D-FA6F-CA93-652A-5DB57C0E256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B1B59415-FFF1-2002-FB2D-7A0AE170AC0E}"/>
              </a:ext>
            </a:extLst>
          </p:cNvPr>
          <p:cNvSpPr>
            <a:spLocks noGrp="1"/>
          </p:cNvSpPr>
          <p:nvPr>
            <p:ph type="sldNum" sz="quarter" idx="10"/>
          </p:nvPr>
        </p:nvSpPr>
        <p:spPr/>
        <p:txBody>
          <a:bodyPr/>
          <a:lstStyle/>
          <a:p>
            <a:fld id="{AB2A0F9D-3357-4A94-85C8-3B842B870DC6}" type="slidenum">
              <a:rPr lang="zh-CN" altLang="en-US" smtClean="0"/>
              <a:t>61</a:t>
            </a:fld>
            <a:endParaRPr lang="zh-CN" altLang="en-US"/>
          </a:p>
        </p:txBody>
      </p:sp>
    </p:spTree>
    <p:extLst>
      <p:ext uri="{BB962C8B-B14F-4D97-AF65-F5344CB8AC3E}">
        <p14:creationId xmlns:p14="http://schemas.microsoft.com/office/powerpoint/2010/main" val="61773009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F01B89-B3A9-9F68-CC17-A40C2F7D5E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6A5D3C9-C61C-816B-976D-5417311CC1C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E09F5A6-D451-FA23-2CDF-F99CBC26184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CD0426A-08A5-B243-ACBA-669CE5645C04}"/>
              </a:ext>
            </a:extLst>
          </p:cNvPr>
          <p:cNvSpPr>
            <a:spLocks noGrp="1"/>
          </p:cNvSpPr>
          <p:nvPr>
            <p:ph type="sldNum" sz="quarter" idx="10"/>
          </p:nvPr>
        </p:nvSpPr>
        <p:spPr/>
        <p:txBody>
          <a:bodyPr/>
          <a:lstStyle/>
          <a:p>
            <a:fld id="{AB2A0F9D-3357-4A94-85C8-3B842B870DC6}" type="slidenum">
              <a:rPr lang="zh-CN" altLang="en-US" smtClean="0"/>
              <a:t>62</a:t>
            </a:fld>
            <a:endParaRPr lang="zh-CN" altLang="en-US"/>
          </a:p>
        </p:txBody>
      </p:sp>
    </p:spTree>
    <p:extLst>
      <p:ext uri="{BB962C8B-B14F-4D97-AF65-F5344CB8AC3E}">
        <p14:creationId xmlns:p14="http://schemas.microsoft.com/office/powerpoint/2010/main" val="226611739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0373C2-C2FD-CE62-FB77-3009B69013F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5A68C73-AF26-A7B9-D99E-37DCED08A9B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5F6D0C0-B7EA-3A49-4581-2ED2E57E7C6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https://fpga.eetrend.com/blog/2023/100568431.html</a:t>
            </a:r>
            <a:endParaRPr lang="zh-CN" altLang="en-US" dirty="0"/>
          </a:p>
          <a:p>
            <a:endParaRPr lang="zh-CN" altLang="en-US" dirty="0"/>
          </a:p>
        </p:txBody>
      </p:sp>
      <p:sp>
        <p:nvSpPr>
          <p:cNvPr id="4" name="灯片编号占位符 3">
            <a:extLst>
              <a:ext uri="{FF2B5EF4-FFF2-40B4-BE49-F238E27FC236}">
                <a16:creationId xmlns:a16="http://schemas.microsoft.com/office/drawing/2014/main" id="{01D14CC1-CF36-6E37-E39B-89B0B4383AF0}"/>
              </a:ext>
            </a:extLst>
          </p:cNvPr>
          <p:cNvSpPr>
            <a:spLocks noGrp="1"/>
          </p:cNvSpPr>
          <p:nvPr>
            <p:ph type="sldNum" sz="quarter" idx="10"/>
          </p:nvPr>
        </p:nvSpPr>
        <p:spPr/>
        <p:txBody>
          <a:bodyPr/>
          <a:lstStyle/>
          <a:p>
            <a:fld id="{F4F633F3-5D0E-4770-8750-05DED033C41B}" type="slidenum">
              <a:rPr lang="zh-CN" altLang="en-US" smtClean="0"/>
              <a:t>63</a:t>
            </a:fld>
            <a:endParaRPr lang="zh-CN" altLang="en-US"/>
          </a:p>
        </p:txBody>
      </p:sp>
    </p:spTree>
    <p:extLst>
      <p:ext uri="{BB962C8B-B14F-4D97-AF65-F5344CB8AC3E}">
        <p14:creationId xmlns:p14="http://schemas.microsoft.com/office/powerpoint/2010/main" val="146363438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304DCB-B789-40A0-4C4C-D73F75C195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D8EA11E-E5E1-B7BF-5E4C-65B5F4917EF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0C462E1-B960-4BEB-99B6-5C571009E5FF}"/>
              </a:ext>
            </a:extLst>
          </p:cNvPr>
          <p:cNvSpPr>
            <a:spLocks noGrp="1"/>
          </p:cNvSpPr>
          <p:nvPr>
            <p:ph type="body" idx="1"/>
          </p:nvPr>
        </p:nvSpPr>
        <p:spPr/>
        <p:txBody>
          <a:bodyPr/>
          <a:lstStyle/>
          <a:p>
            <a:pPr algn="l"/>
            <a:r>
              <a:rPr lang="en-US" altLang="zh-TW" b="0" i="0" dirty="0">
                <a:solidFill>
                  <a:srgbClr val="262626"/>
                </a:solidFill>
                <a:effectLst/>
                <a:latin typeface="-apple-system"/>
              </a:rPr>
              <a:t>AXI4 </a:t>
            </a:r>
            <a:r>
              <a:rPr lang="zh-TW" altLang="en-US" b="0" i="0" dirty="0">
                <a:solidFill>
                  <a:srgbClr val="262626"/>
                </a:solidFill>
                <a:effectLst/>
                <a:latin typeface="-apple-system"/>
              </a:rPr>
              <a:t>接口（</a:t>
            </a:r>
            <a:r>
              <a:rPr lang="en-US" altLang="zh-TW" b="0" i="0" dirty="0">
                <a:solidFill>
                  <a:srgbClr val="262626"/>
                </a:solidFill>
                <a:effectLst/>
                <a:latin typeface="-apple-system"/>
              </a:rPr>
              <a:t>AMBA 4.0</a:t>
            </a:r>
            <a:r>
              <a:rPr lang="zh-TW" altLang="en-US" b="0" i="0" dirty="0">
                <a:solidFill>
                  <a:srgbClr val="262626"/>
                </a:solidFill>
                <a:effectLst/>
                <a:latin typeface="-apple-system"/>
              </a:rPr>
              <a:t>）分為三種類型：</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AXI4 (AXI4-Full)</a:t>
            </a:r>
            <a:r>
              <a:rPr lang="zh-TW" altLang="en-US" b="0" i="0" dirty="0">
                <a:solidFill>
                  <a:srgbClr val="262626"/>
                </a:solidFill>
                <a:effectLst/>
                <a:latin typeface="-apple-system"/>
              </a:rPr>
              <a:t>：用於滿足高性能記憶體</a:t>
            </a:r>
            <a:r>
              <a:rPr lang="en-US" altLang="zh-TW" b="0" i="0" dirty="0">
                <a:solidFill>
                  <a:srgbClr val="262626"/>
                </a:solidFill>
                <a:effectLst/>
                <a:latin typeface="-apple-system"/>
              </a:rPr>
              <a:t>/</a:t>
            </a:r>
            <a:r>
              <a:rPr lang="zh-TW" altLang="en-US" b="0" i="0" dirty="0">
                <a:solidFill>
                  <a:srgbClr val="262626"/>
                </a:solidFill>
                <a:effectLst/>
                <a:latin typeface="-apple-system"/>
              </a:rPr>
              <a:t>暫存器映射需求。</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AXI4-Lite</a:t>
            </a:r>
            <a:r>
              <a:rPr lang="zh-TW" altLang="en-US" b="0" i="0" dirty="0">
                <a:solidFill>
                  <a:srgbClr val="262626"/>
                </a:solidFill>
                <a:effectLst/>
                <a:latin typeface="-apple-system"/>
              </a:rPr>
              <a:t>：用於簡單的低吞吐量記憶體</a:t>
            </a:r>
            <a:r>
              <a:rPr lang="en-US" altLang="zh-TW" b="0" i="0" dirty="0">
                <a:solidFill>
                  <a:srgbClr val="262626"/>
                </a:solidFill>
                <a:effectLst/>
                <a:latin typeface="-apple-system"/>
              </a:rPr>
              <a:t>/</a:t>
            </a:r>
            <a:r>
              <a:rPr lang="zh-TW" altLang="en-US" b="0" i="0" dirty="0">
                <a:solidFill>
                  <a:srgbClr val="262626"/>
                </a:solidFill>
                <a:effectLst/>
                <a:latin typeface="-apple-system"/>
              </a:rPr>
              <a:t>暫存器映射通信（例如，往來於狀態暫存器的通信）。</a:t>
            </a:r>
          </a:p>
          <a:p>
            <a:pPr algn="l">
              <a:spcBef>
                <a:spcPts val="1200"/>
              </a:spcBef>
              <a:spcAft>
                <a:spcPts val="600"/>
              </a:spcAft>
              <a:buFont typeface="Arial" panose="020B0604020202020204" pitchFamily="34" charset="0"/>
              <a:buChar char="•"/>
            </a:pPr>
            <a:r>
              <a:rPr lang="en-US" altLang="zh-TW" b="1" i="0" dirty="0">
                <a:solidFill>
                  <a:srgbClr val="262626"/>
                </a:solidFill>
                <a:effectLst/>
                <a:latin typeface="-apple-system"/>
              </a:rPr>
              <a:t>AXI4-Stream</a:t>
            </a:r>
            <a:r>
              <a:rPr lang="zh-TW" altLang="en-US" b="0" i="0" dirty="0">
                <a:solidFill>
                  <a:srgbClr val="262626"/>
                </a:solidFill>
                <a:effectLst/>
                <a:latin typeface="-apple-system"/>
              </a:rPr>
              <a:t>：用於高速流傳輸數據。</a:t>
            </a:r>
            <a:br>
              <a:rPr lang="en-US" altLang="zh-TW" b="0" i="0" dirty="0">
                <a:solidFill>
                  <a:srgbClr val="262626"/>
                </a:solidFill>
                <a:effectLst/>
                <a:latin typeface="-apple-system"/>
              </a:rPr>
            </a:br>
            <a:endParaRPr lang="en-US" altLang="zh-TW" b="0" i="0" dirty="0">
              <a:solidFill>
                <a:srgbClr val="262626"/>
              </a:solidFill>
              <a:effectLst/>
              <a:latin typeface="-apple-system"/>
            </a:endParaRPr>
          </a:p>
          <a:p>
            <a:r>
              <a:rPr lang="en-US" altLang="zh-TW" b="1" i="0" dirty="0">
                <a:solidFill>
                  <a:srgbClr val="262626"/>
                </a:solidFill>
                <a:effectLst/>
                <a:latin typeface="-apple-system"/>
              </a:rPr>
              <a:t>AXI4-Full</a:t>
            </a:r>
            <a:r>
              <a:rPr lang="zh-TW" altLang="en-US" b="0" i="0" dirty="0">
                <a:solidFill>
                  <a:srgbClr val="262626"/>
                </a:solidFill>
                <a:effectLst/>
                <a:latin typeface="-apple-system"/>
              </a:rPr>
              <a:t> </a:t>
            </a:r>
            <a:r>
              <a:rPr lang="en-US" altLang="zh-TW" b="0" i="0" dirty="0">
                <a:solidFill>
                  <a:srgbClr val="262626"/>
                </a:solidFill>
                <a:effectLst/>
                <a:latin typeface="-apple-system"/>
              </a:rPr>
              <a:t>BUS</a:t>
            </a:r>
            <a:r>
              <a:rPr lang="zh-TW" altLang="en-US" b="0" i="0" dirty="0">
                <a:solidFill>
                  <a:srgbClr val="262626"/>
                </a:solidFill>
                <a:effectLst/>
                <a:latin typeface="-apple-system"/>
              </a:rPr>
              <a:t>也被直接稱為 </a:t>
            </a:r>
            <a:r>
              <a:rPr lang="en-US" altLang="zh-TW" b="1" i="0" dirty="0">
                <a:solidFill>
                  <a:srgbClr val="262626"/>
                </a:solidFill>
                <a:effectLst/>
                <a:latin typeface="-apple-system"/>
              </a:rPr>
              <a:t>AXI4</a:t>
            </a:r>
            <a:r>
              <a:rPr lang="zh-TW" altLang="en-US" b="0" i="0" dirty="0">
                <a:solidFill>
                  <a:srgbClr val="262626"/>
                </a:solidFill>
                <a:effectLst/>
                <a:latin typeface="-apple-system"/>
              </a:rPr>
              <a:t> </a:t>
            </a:r>
            <a:r>
              <a:rPr lang="en-US" altLang="zh-TW" b="0" i="0" dirty="0">
                <a:solidFill>
                  <a:srgbClr val="262626"/>
                </a:solidFill>
                <a:effectLst/>
                <a:latin typeface="-apple-system"/>
              </a:rPr>
              <a:t>BUS</a:t>
            </a:r>
            <a:r>
              <a:rPr lang="zh-TW" altLang="en-US" b="0" i="0" dirty="0">
                <a:solidFill>
                  <a:srgbClr val="262626"/>
                </a:solidFill>
                <a:effectLst/>
                <a:latin typeface="-apple-system"/>
              </a:rPr>
              <a:t>。</a:t>
            </a:r>
            <a:r>
              <a:rPr lang="en-US" altLang="zh-TW" b="0" i="0" dirty="0">
                <a:solidFill>
                  <a:srgbClr val="262626"/>
                </a:solidFill>
                <a:effectLst/>
                <a:latin typeface="-apple-system"/>
              </a:rPr>
              <a:t>AXI4-Full </a:t>
            </a:r>
            <a:r>
              <a:rPr lang="zh-TW" altLang="en-US" b="0" i="0" dirty="0">
                <a:solidFill>
                  <a:srgbClr val="262626"/>
                </a:solidFill>
                <a:effectLst/>
                <a:latin typeface="-apple-system"/>
              </a:rPr>
              <a:t>和 </a:t>
            </a:r>
            <a:r>
              <a:rPr lang="en-US" altLang="zh-TW" b="0" i="0" dirty="0">
                <a:solidFill>
                  <a:srgbClr val="262626"/>
                </a:solidFill>
                <a:effectLst/>
                <a:latin typeface="-apple-system"/>
              </a:rPr>
              <a:t>AXI4-Lite </a:t>
            </a:r>
            <a:r>
              <a:rPr lang="zh-TW" altLang="en-US" b="0" i="0" dirty="0">
                <a:solidFill>
                  <a:srgbClr val="262626"/>
                </a:solidFill>
                <a:effectLst/>
                <a:latin typeface="-apple-system"/>
              </a:rPr>
              <a:t>都是記憶體映射型總線，這意味著它們需要地址來訪問記憶體</a:t>
            </a:r>
            <a:endParaRPr lang="en-US" altLang="zh-TW" b="0" i="0" dirty="0">
              <a:solidFill>
                <a:srgbClr val="262626"/>
              </a:solidFill>
              <a:effectLst/>
              <a:latin typeface="-apple-system"/>
            </a:endParaRPr>
          </a:p>
          <a:p>
            <a:br>
              <a:rPr lang="en-US" altLang="zh-TW" b="0" i="0" dirty="0">
                <a:solidFill>
                  <a:srgbClr val="262626"/>
                </a:solidFill>
                <a:effectLst/>
                <a:latin typeface="-apple-system"/>
              </a:rPr>
            </a:br>
            <a:r>
              <a:rPr lang="zh-TW" altLang="en-US" b="1" i="0" dirty="0">
                <a:solidFill>
                  <a:srgbClr val="262626"/>
                </a:solidFill>
                <a:effectLst/>
                <a:latin typeface="-apple-system"/>
              </a:rPr>
              <a:t>互聯</a:t>
            </a:r>
            <a:r>
              <a:rPr lang="zh-TW" altLang="en-US" b="0" i="0" dirty="0">
                <a:solidFill>
                  <a:srgbClr val="262626"/>
                </a:solidFill>
                <a:effectLst/>
                <a:latin typeface="-apple-system"/>
              </a:rPr>
              <a:t>：</a:t>
            </a:r>
            <a:r>
              <a:rPr lang="en-US" altLang="zh-TW" b="0" i="0" dirty="0">
                <a:solidFill>
                  <a:srgbClr val="262626"/>
                </a:solidFill>
                <a:effectLst/>
                <a:latin typeface="-apple-system"/>
              </a:rPr>
              <a:t>AXI4 BUS</a:t>
            </a:r>
            <a:r>
              <a:rPr lang="zh-TW" altLang="en-US" b="0" i="0" dirty="0">
                <a:solidFill>
                  <a:srgbClr val="262626"/>
                </a:solidFill>
                <a:effectLst/>
                <a:latin typeface="-apple-system"/>
              </a:rPr>
              <a:t>可以通過 </a:t>
            </a:r>
            <a:r>
              <a:rPr lang="en-US" altLang="zh-TW" b="1" i="0" dirty="0">
                <a:solidFill>
                  <a:srgbClr val="262626"/>
                </a:solidFill>
                <a:effectLst/>
                <a:latin typeface="-apple-system"/>
              </a:rPr>
              <a:t>Interconnect</a:t>
            </a:r>
            <a:r>
              <a:rPr lang="zh-TW" altLang="en-US" b="0" i="0" dirty="0">
                <a:solidFill>
                  <a:srgbClr val="262626"/>
                </a:solidFill>
                <a:effectLst/>
                <a:latin typeface="-apple-system"/>
              </a:rPr>
              <a:t>（例如 </a:t>
            </a:r>
            <a:r>
              <a:rPr lang="en-US" altLang="zh-TW" b="0" i="0" dirty="0">
                <a:solidFill>
                  <a:srgbClr val="262626"/>
                </a:solidFill>
                <a:effectLst/>
                <a:latin typeface="-apple-system"/>
              </a:rPr>
              <a:t>AXI4 </a:t>
            </a:r>
            <a:r>
              <a:rPr lang="zh-TW" altLang="en-US" b="0" i="0" dirty="0">
                <a:solidFill>
                  <a:srgbClr val="262626"/>
                </a:solidFill>
                <a:effectLst/>
                <a:latin typeface="-apple-system"/>
              </a:rPr>
              <a:t>交換設備）進行互聯，這樣可以將多個主設備和從設備連接在一起，實現更高效的數據傳輸。</a:t>
            </a:r>
            <a:endParaRPr lang="en-US" altLang="zh-TW" b="0" i="0" dirty="0">
              <a:solidFill>
                <a:srgbClr val="262626"/>
              </a:solidFill>
              <a:effectLst/>
              <a:latin typeface="-apple-system"/>
            </a:endParaRPr>
          </a:p>
          <a:p>
            <a:endParaRPr lang="zh-TW" altLang="en-US" b="0" i="0" dirty="0">
              <a:solidFill>
                <a:srgbClr val="262626"/>
              </a:solidFill>
              <a:effectLst/>
              <a:latin typeface="-apple-system"/>
            </a:endParaRPr>
          </a:p>
          <a:p>
            <a:pPr algn="l">
              <a:spcBef>
                <a:spcPts val="1200"/>
              </a:spcBef>
              <a:spcAft>
                <a:spcPts val="600"/>
              </a:spcAft>
              <a:buFont typeface="Arial" panose="020B0604020202020204" pitchFamily="34" charset="0"/>
              <a:buNone/>
            </a:pPr>
            <a:r>
              <a:rPr lang="en-US" altLang="zh-TW" b="1" i="0" dirty="0">
                <a:solidFill>
                  <a:srgbClr val="262626"/>
                </a:solidFill>
                <a:effectLst/>
                <a:latin typeface="-apple-system"/>
              </a:rPr>
              <a:t>XILINX </a:t>
            </a:r>
            <a:r>
              <a:rPr lang="zh-TW" altLang="en-US" b="1" i="0" dirty="0">
                <a:solidFill>
                  <a:srgbClr val="262626"/>
                </a:solidFill>
                <a:effectLst/>
                <a:latin typeface="-apple-system"/>
              </a:rPr>
              <a:t>應用</a:t>
            </a:r>
            <a:r>
              <a:rPr lang="zh-TW" altLang="en-US" b="0" i="0" dirty="0">
                <a:solidFill>
                  <a:srgbClr val="262626"/>
                </a:solidFill>
                <a:effectLst/>
                <a:latin typeface="-apple-system"/>
              </a:rPr>
              <a:t>：在 </a:t>
            </a:r>
            <a:r>
              <a:rPr lang="en-US" altLang="zh-TW" b="0" i="0" dirty="0">
                <a:solidFill>
                  <a:srgbClr val="262626"/>
                </a:solidFill>
                <a:effectLst/>
                <a:latin typeface="-apple-system"/>
              </a:rPr>
              <a:t>XILINX </a:t>
            </a:r>
            <a:r>
              <a:rPr lang="zh-TW" altLang="en-US" b="0" i="0" dirty="0">
                <a:solidFill>
                  <a:srgbClr val="262626"/>
                </a:solidFill>
                <a:effectLst/>
                <a:latin typeface="-apple-system"/>
              </a:rPr>
              <a:t>的 </a:t>
            </a:r>
            <a:r>
              <a:rPr lang="en-US" altLang="zh-TW" b="0" i="0" dirty="0">
                <a:solidFill>
                  <a:srgbClr val="262626"/>
                </a:solidFill>
                <a:effectLst/>
                <a:latin typeface="-apple-system"/>
              </a:rPr>
              <a:t>AXI4 </a:t>
            </a:r>
            <a:r>
              <a:rPr lang="zh-TW" altLang="en-US" b="0" i="0" dirty="0">
                <a:solidFill>
                  <a:srgbClr val="262626"/>
                </a:solidFill>
                <a:effectLst/>
                <a:latin typeface="-apple-system"/>
              </a:rPr>
              <a:t>應用中，通常使用以下兩個 </a:t>
            </a:r>
            <a:r>
              <a:rPr lang="en-US" altLang="zh-TW" b="0" i="0" dirty="0">
                <a:solidFill>
                  <a:srgbClr val="262626"/>
                </a:solidFill>
                <a:effectLst/>
                <a:latin typeface="-apple-system"/>
              </a:rPr>
              <a:t>IP </a:t>
            </a:r>
            <a:r>
              <a:rPr lang="zh-TW" altLang="en-US" b="0" i="0" dirty="0">
                <a:solidFill>
                  <a:srgbClr val="262626"/>
                </a:solidFill>
                <a:effectLst/>
                <a:latin typeface="-apple-system"/>
              </a:rPr>
              <a:t>來進行多主多從的 </a:t>
            </a:r>
            <a:r>
              <a:rPr lang="en-US" altLang="zh-TW" b="0" i="0" dirty="0">
                <a:solidFill>
                  <a:srgbClr val="262626"/>
                </a:solidFill>
                <a:effectLst/>
                <a:latin typeface="-apple-system"/>
              </a:rPr>
              <a:t>AXI </a:t>
            </a:r>
            <a:r>
              <a:rPr lang="zh-TW" altLang="en-US" b="0" i="0" dirty="0">
                <a:solidFill>
                  <a:srgbClr val="262626"/>
                </a:solidFill>
                <a:effectLst/>
                <a:latin typeface="-apple-system"/>
              </a:rPr>
              <a:t>端口互相連接：</a:t>
            </a:r>
          </a:p>
          <a:p>
            <a:pPr marL="742950" lvl="1" indent="-285750"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 Interconnect</a:t>
            </a:r>
            <a:r>
              <a:rPr lang="zh-TW" altLang="en-US" b="0" i="0" dirty="0">
                <a:solidFill>
                  <a:srgbClr val="262626"/>
                </a:solidFill>
                <a:effectLst/>
                <a:latin typeface="-apple-system"/>
              </a:rPr>
              <a:t>：這是最常用的選擇，提供基本的互聯功能。</a:t>
            </a:r>
          </a:p>
          <a:p>
            <a:pPr marL="742950" lvl="1" indent="-285750"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 SmartConnect</a:t>
            </a:r>
            <a:r>
              <a:rPr lang="zh-TW" altLang="en-US" b="0" i="0" dirty="0">
                <a:solidFill>
                  <a:srgbClr val="262626"/>
                </a:solidFill>
                <a:effectLst/>
                <a:latin typeface="-apple-system"/>
              </a:rPr>
              <a:t>：這是一個更高級的互聯解決方案，提供額外的功能和優化。</a:t>
            </a:r>
            <a:endParaRPr lang="en-US" altLang="zh-TW" b="0" i="0" dirty="0">
              <a:solidFill>
                <a:srgbClr val="262626"/>
              </a:solidFill>
              <a:effectLst/>
              <a:latin typeface="-apple-system"/>
            </a:endParaRPr>
          </a:p>
          <a:p>
            <a:endParaRPr lang="en-US" altLang="zh-CN" b="0" i="0" dirty="0">
              <a:solidFill>
                <a:srgbClr val="262626"/>
              </a:solidFill>
              <a:effectLst/>
              <a:latin typeface="-apple-system"/>
            </a:endParaRPr>
          </a:p>
          <a:p>
            <a:r>
              <a:rPr lang="zh-TW" altLang="en-US" b="0" i="0" dirty="0">
                <a:solidFill>
                  <a:srgbClr val="262626"/>
                </a:solidFill>
                <a:effectLst/>
                <a:latin typeface="-apple-system"/>
              </a:rPr>
              <a:t>拓撲結構圖展示了如何將多個主設備和從設備通過 </a:t>
            </a:r>
            <a:r>
              <a:rPr lang="en-US" altLang="zh-TW" b="0" i="0" dirty="0">
                <a:solidFill>
                  <a:srgbClr val="262626"/>
                </a:solidFill>
                <a:effectLst/>
                <a:latin typeface="-apple-system"/>
              </a:rPr>
              <a:t>AXI4 </a:t>
            </a:r>
            <a:r>
              <a:rPr lang="zh-TW" altLang="en-US" b="0" i="0" dirty="0">
                <a:solidFill>
                  <a:srgbClr val="262626"/>
                </a:solidFill>
                <a:effectLst/>
                <a:latin typeface="-apple-system"/>
              </a:rPr>
              <a:t>總線和 </a:t>
            </a:r>
            <a:r>
              <a:rPr lang="en-US" altLang="zh-TW" b="0" i="0" dirty="0">
                <a:solidFill>
                  <a:srgbClr val="262626"/>
                </a:solidFill>
                <a:effectLst/>
                <a:latin typeface="-apple-system"/>
              </a:rPr>
              <a:t>Interconnect </a:t>
            </a:r>
            <a:r>
              <a:rPr lang="zh-TW" altLang="en-US" b="0" i="0" dirty="0">
                <a:solidFill>
                  <a:srgbClr val="262626"/>
                </a:solidFill>
                <a:effectLst/>
                <a:latin typeface="-apple-system"/>
              </a:rPr>
              <a:t>進行連接。這種結構能夠支持高效的數據傳輸和通信。</a:t>
            </a:r>
          </a:p>
          <a:p>
            <a:endParaRPr lang="zh-CN" altLang="en-US" dirty="0"/>
          </a:p>
        </p:txBody>
      </p:sp>
      <p:sp>
        <p:nvSpPr>
          <p:cNvPr id="4" name="灯片编号占位符 3">
            <a:extLst>
              <a:ext uri="{FF2B5EF4-FFF2-40B4-BE49-F238E27FC236}">
                <a16:creationId xmlns:a16="http://schemas.microsoft.com/office/drawing/2014/main" id="{5186D2C5-5690-D4A1-673C-9BC22DF6A5E9}"/>
              </a:ext>
            </a:extLst>
          </p:cNvPr>
          <p:cNvSpPr>
            <a:spLocks noGrp="1"/>
          </p:cNvSpPr>
          <p:nvPr>
            <p:ph type="sldNum" sz="quarter" idx="10"/>
          </p:nvPr>
        </p:nvSpPr>
        <p:spPr/>
        <p:txBody>
          <a:bodyPr/>
          <a:lstStyle/>
          <a:p>
            <a:fld id="{AB2A0F9D-3357-4A94-85C8-3B842B870DC6}" type="slidenum">
              <a:rPr lang="zh-CN" altLang="en-US" smtClean="0"/>
              <a:t>64</a:t>
            </a:fld>
            <a:endParaRPr lang="zh-CN" altLang="en-US"/>
          </a:p>
        </p:txBody>
      </p:sp>
    </p:spTree>
    <p:extLst>
      <p:ext uri="{BB962C8B-B14F-4D97-AF65-F5344CB8AC3E}">
        <p14:creationId xmlns:p14="http://schemas.microsoft.com/office/powerpoint/2010/main" val="136841160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CF1988-9CF1-D78A-18D4-314AEEFD42A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593ECB3-114D-5D77-9279-C07DE6CF114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99424C2-F58A-C63A-5B57-36773E805A85}"/>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讀取傳輸事務（</a:t>
            </a:r>
            <a:r>
              <a:rPr lang="en-US" altLang="zh-TW" b="1" i="0" dirty="0">
                <a:solidFill>
                  <a:srgbClr val="262626"/>
                </a:solidFill>
                <a:effectLst/>
                <a:latin typeface="-apple-system"/>
              </a:rPr>
              <a:t>Transaction</a:t>
            </a:r>
            <a:r>
              <a:rPr lang="zh-TW" altLang="en-US" b="1" i="0" dirty="0">
                <a:solidFill>
                  <a:srgbClr val="262626"/>
                </a:solidFill>
                <a:effectLst/>
                <a:latin typeface="-apple-system"/>
              </a:rPr>
              <a:t>）</a:t>
            </a:r>
          </a:p>
          <a:p>
            <a:pPr algn="l">
              <a:spcBef>
                <a:spcPts val="600"/>
              </a:spcBef>
              <a:spcAft>
                <a:spcPts val="600"/>
              </a:spcAft>
              <a:buFont typeface="+mj-lt"/>
              <a:buAutoNum type="arabicPeriod"/>
            </a:pPr>
            <a:r>
              <a:rPr lang="zh-TW" altLang="en-US" b="1" i="0" dirty="0">
                <a:solidFill>
                  <a:srgbClr val="262626"/>
                </a:solidFill>
                <a:effectLst/>
                <a:latin typeface="-apple-system"/>
              </a:rPr>
              <a:t>讀地址（</a:t>
            </a:r>
            <a:r>
              <a:rPr lang="en-US" altLang="zh-TW" b="1" i="0" dirty="0">
                <a:solidFill>
                  <a:srgbClr val="262626"/>
                </a:solidFill>
                <a:effectLst/>
                <a:latin typeface="-apple-system"/>
              </a:rPr>
              <a:t>AR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：用來傳輸讀取請求的地址信息。</a:t>
            </a:r>
          </a:p>
          <a:p>
            <a:pPr algn="l">
              <a:spcBef>
                <a:spcPts val="600"/>
              </a:spcBef>
              <a:spcAft>
                <a:spcPts val="600"/>
              </a:spcAft>
              <a:buFont typeface="+mj-lt"/>
              <a:buAutoNum type="arabicPeriod"/>
            </a:pPr>
            <a:r>
              <a:rPr lang="zh-TW" altLang="en-US" b="1" i="0" dirty="0">
                <a:solidFill>
                  <a:srgbClr val="262626"/>
                </a:solidFill>
                <a:effectLst/>
                <a:latin typeface="-apple-system"/>
              </a:rPr>
              <a:t>讀數據（</a:t>
            </a:r>
            <a:r>
              <a:rPr lang="en-US" altLang="zh-TW" b="1" i="0" dirty="0">
                <a:solidFill>
                  <a:srgbClr val="262626"/>
                </a:solidFill>
                <a:effectLst/>
                <a:latin typeface="-apple-system"/>
              </a:rPr>
              <a:t>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：用來傳輸從設備返回的讀取數據。</a:t>
            </a:r>
          </a:p>
          <a:p>
            <a:pPr algn="l">
              <a:spcAft>
                <a:spcPts val="1200"/>
              </a:spcAft>
            </a:pPr>
            <a:r>
              <a:rPr lang="zh-TW" altLang="en-US" b="1" i="0" dirty="0">
                <a:solidFill>
                  <a:srgbClr val="262626"/>
                </a:solidFill>
                <a:effectLst/>
                <a:latin typeface="-apple-system"/>
              </a:rPr>
              <a:t>寫入傳輸事務（</a:t>
            </a:r>
            <a:r>
              <a:rPr lang="en-US" altLang="zh-TW" b="1" i="0" dirty="0">
                <a:solidFill>
                  <a:srgbClr val="262626"/>
                </a:solidFill>
                <a:effectLst/>
                <a:latin typeface="-apple-system"/>
              </a:rPr>
              <a:t>Transaction</a:t>
            </a:r>
            <a:r>
              <a:rPr lang="zh-TW" altLang="en-US" b="1" i="0" dirty="0">
                <a:solidFill>
                  <a:srgbClr val="262626"/>
                </a:solidFill>
                <a:effectLst/>
                <a:latin typeface="-apple-system"/>
              </a:rPr>
              <a:t>）</a:t>
            </a:r>
          </a:p>
          <a:p>
            <a:pPr algn="l">
              <a:spcBef>
                <a:spcPts val="600"/>
              </a:spcBef>
              <a:spcAft>
                <a:spcPts val="600"/>
              </a:spcAft>
              <a:buFont typeface="+mj-lt"/>
              <a:buAutoNum type="arabicPeriod"/>
            </a:pPr>
            <a:r>
              <a:rPr lang="zh-TW" altLang="en-US" b="1" i="0" dirty="0">
                <a:solidFill>
                  <a:srgbClr val="262626"/>
                </a:solidFill>
                <a:effectLst/>
                <a:latin typeface="-apple-system"/>
              </a:rPr>
              <a:t>寫地址（</a:t>
            </a:r>
            <a:r>
              <a:rPr lang="en-US" altLang="zh-TW" b="1" i="0" dirty="0">
                <a:solidFill>
                  <a:srgbClr val="262626"/>
                </a:solidFill>
                <a:effectLst/>
                <a:latin typeface="-apple-system"/>
              </a:rPr>
              <a:t>AW</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：用來傳輸寫入請求的地址信息。</a:t>
            </a:r>
          </a:p>
          <a:p>
            <a:pPr algn="l">
              <a:spcBef>
                <a:spcPts val="600"/>
              </a:spcBef>
              <a:spcAft>
                <a:spcPts val="600"/>
              </a:spcAft>
              <a:buFont typeface="+mj-lt"/>
              <a:buAutoNum type="arabicPeriod"/>
            </a:pPr>
            <a:r>
              <a:rPr lang="zh-TW" altLang="en-US" b="1" i="0" dirty="0">
                <a:solidFill>
                  <a:srgbClr val="262626"/>
                </a:solidFill>
                <a:effectLst/>
                <a:latin typeface="-apple-system"/>
              </a:rPr>
              <a:t>寫數據（</a:t>
            </a:r>
            <a:r>
              <a:rPr lang="en-US" altLang="zh-TW" b="1" i="0" dirty="0">
                <a:solidFill>
                  <a:srgbClr val="262626"/>
                </a:solidFill>
                <a:effectLst/>
                <a:latin typeface="-apple-system"/>
              </a:rPr>
              <a:t>W</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：用來傳輸要寫入的數據。</a:t>
            </a:r>
          </a:p>
          <a:p>
            <a:pPr algn="l"/>
            <a:r>
              <a:rPr lang="zh-TW" altLang="en-US" b="1" i="0" dirty="0">
                <a:solidFill>
                  <a:srgbClr val="262626"/>
                </a:solidFill>
                <a:effectLst/>
                <a:latin typeface="-apple-system"/>
              </a:rPr>
              <a:t>寫響應（</a:t>
            </a:r>
            <a:r>
              <a:rPr lang="en-US" altLang="zh-TW" b="1" i="0" dirty="0">
                <a:solidFill>
                  <a:srgbClr val="262626"/>
                </a:solidFill>
                <a:effectLst/>
                <a:latin typeface="-apple-system"/>
              </a:rPr>
              <a:t>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：用來傳輸寫操作的響應信息，表明寫入是否成功。</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zh-TW" altLang="en-US" b="0" i="0" dirty="0">
                <a:solidFill>
                  <a:srgbClr val="262626"/>
                </a:solidFill>
                <a:effectLst/>
                <a:latin typeface="-apple-system"/>
              </a:rPr>
              <a:t>首先，</a:t>
            </a:r>
            <a:r>
              <a:rPr lang="en-US" altLang="zh-TW" b="0" i="0" dirty="0">
                <a:solidFill>
                  <a:srgbClr val="262626"/>
                </a:solidFill>
                <a:effectLst/>
                <a:latin typeface="-apple-system"/>
              </a:rPr>
              <a:t>5 </a:t>
            </a:r>
            <a:r>
              <a:rPr lang="zh-TW" altLang="en-US" b="0" i="0" dirty="0">
                <a:solidFill>
                  <a:srgbClr val="262626"/>
                </a:solidFill>
                <a:effectLst/>
                <a:latin typeface="-apple-system"/>
              </a:rPr>
              <a:t>個通道都具有的同一類信號：</a:t>
            </a:r>
            <a:r>
              <a:rPr lang="en-US" altLang="zh-TW" b="1" i="0" dirty="0">
                <a:solidFill>
                  <a:srgbClr val="262626"/>
                </a:solidFill>
                <a:effectLst/>
                <a:latin typeface="-apple-system"/>
              </a:rPr>
              <a:t>VALID</a:t>
            </a:r>
            <a:r>
              <a:rPr lang="zh-TW" altLang="en-US" b="0" i="0" dirty="0">
                <a:solidFill>
                  <a:srgbClr val="262626"/>
                </a:solidFill>
                <a:effectLst/>
                <a:latin typeface="-apple-system"/>
              </a:rPr>
              <a:t>、</a:t>
            </a:r>
            <a:r>
              <a:rPr lang="en-US" altLang="zh-TW" b="1" i="0" dirty="0">
                <a:solidFill>
                  <a:srgbClr val="262626"/>
                </a:solidFill>
                <a:effectLst/>
                <a:latin typeface="-apple-system"/>
              </a:rPr>
              <a:t>READY</a:t>
            </a:r>
            <a:r>
              <a:rPr lang="zh-TW" altLang="en-US" b="0" i="0" dirty="0">
                <a:solidFill>
                  <a:srgbClr val="262626"/>
                </a:solidFill>
                <a:effectLst/>
                <a:latin typeface="-apple-system"/>
              </a:rPr>
              <a:t>。這兩個信號用來實現 </a:t>
            </a:r>
            <a:r>
              <a:rPr lang="en-US" altLang="zh-TW" b="0" i="0" dirty="0">
                <a:solidFill>
                  <a:srgbClr val="262626"/>
                </a:solidFill>
                <a:effectLst/>
                <a:latin typeface="-apple-system"/>
              </a:rPr>
              <a:t>AXI </a:t>
            </a:r>
            <a:r>
              <a:rPr lang="zh-TW" altLang="en-US" b="0" i="0" dirty="0">
                <a:solidFill>
                  <a:srgbClr val="262626"/>
                </a:solidFill>
                <a:effectLst/>
                <a:latin typeface="-apple-system"/>
              </a:rPr>
              <a:t>協議的握手機制（</a:t>
            </a:r>
            <a:r>
              <a:rPr lang="en-US" altLang="zh-TW" b="0" i="0" dirty="0">
                <a:solidFill>
                  <a:srgbClr val="262626"/>
                </a:solidFill>
                <a:effectLst/>
                <a:latin typeface="-apple-system"/>
              </a:rPr>
              <a:t>handshake</a:t>
            </a:r>
            <a:r>
              <a:rPr lang="zh-TW" altLang="en-US" b="0" i="0" dirty="0">
                <a:solidFill>
                  <a:srgbClr val="262626"/>
                </a:solidFill>
                <a:effectLst/>
                <a:latin typeface="-apple-system"/>
              </a:rPr>
              <a:t>）。在讀寫數據的兩條數據通道中，傳輸突發傳輸（</a:t>
            </a:r>
            <a:r>
              <a:rPr lang="en-US" altLang="zh-TW" b="0" i="0" dirty="0">
                <a:solidFill>
                  <a:srgbClr val="262626"/>
                </a:solidFill>
                <a:effectLst/>
                <a:latin typeface="-apple-system"/>
              </a:rPr>
              <a:t>Burst Transaction</a:t>
            </a:r>
            <a:r>
              <a:rPr lang="zh-TW" altLang="en-US" b="0" i="0" dirty="0">
                <a:solidFill>
                  <a:srgbClr val="262626"/>
                </a:solidFill>
                <a:effectLst/>
                <a:latin typeface="-apple-system"/>
              </a:rPr>
              <a:t>）中的最後一個數據，必須要給出 </a:t>
            </a:r>
            <a:r>
              <a:rPr lang="en-US" altLang="zh-TW" b="1" i="0" dirty="0">
                <a:solidFill>
                  <a:srgbClr val="262626"/>
                </a:solidFill>
                <a:effectLst/>
                <a:latin typeface="-apple-system"/>
              </a:rPr>
              <a:t>LAST</a:t>
            </a:r>
            <a:r>
              <a:rPr lang="zh-TW" altLang="en-US" b="0" i="0" dirty="0">
                <a:solidFill>
                  <a:srgbClr val="262626"/>
                </a:solidFill>
                <a:effectLst/>
                <a:latin typeface="-apple-system"/>
              </a:rPr>
              <a:t> 信號，來標識這是此次突發傳輸中的最後一個數據。在共同的定義之外，各個通道有自己的定義。</a:t>
            </a:r>
          </a:p>
          <a:p>
            <a:pPr algn="l">
              <a:spcAft>
                <a:spcPts val="1200"/>
              </a:spcAft>
            </a:pPr>
            <a:r>
              <a:rPr lang="zh-TW" altLang="en-US" b="1" i="0" dirty="0">
                <a:solidFill>
                  <a:srgbClr val="262626"/>
                </a:solidFill>
                <a:effectLst/>
                <a:latin typeface="-apple-system"/>
              </a:rPr>
              <a:t>讀、寫地址通道（</a:t>
            </a:r>
            <a:r>
              <a:rPr lang="en-US" altLang="zh-TW" b="1" i="0" dirty="0">
                <a:solidFill>
                  <a:srgbClr val="262626"/>
                </a:solidFill>
                <a:effectLst/>
                <a:latin typeface="-apple-system"/>
              </a:rPr>
              <a:t>Read and Write Address Channels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讀、寫事務分別具有各自的獨立通道，用來寫入本次事務所需的地址和控制信息。</a:t>
            </a:r>
          </a:p>
          <a:p>
            <a:pPr algn="l">
              <a:spcAft>
                <a:spcPts val="1200"/>
              </a:spcAft>
            </a:pPr>
            <a:r>
              <a:rPr lang="zh-TW" altLang="en-US" b="1" i="0" dirty="0">
                <a:solidFill>
                  <a:srgbClr val="262626"/>
                </a:solidFill>
                <a:effectLst/>
                <a:latin typeface="-apple-system"/>
              </a:rPr>
              <a:t>讀數據通道（</a:t>
            </a:r>
            <a:r>
              <a:rPr lang="en-US" altLang="zh-TW" b="1" i="0" dirty="0">
                <a:solidFill>
                  <a:srgbClr val="262626"/>
                </a:solidFill>
                <a:effectLst/>
                <a:latin typeface="-apple-system"/>
              </a:rPr>
              <a:t>Read Data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讀數據通道上包括從機發送給主機的讀數據，以及從機對於本次讀傳輸操作的回覆。總線數據位寬可以是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64</a:t>
            </a:r>
            <a:r>
              <a:rPr lang="zh-TW" altLang="en-US" b="0" i="0" dirty="0">
                <a:solidFill>
                  <a:srgbClr val="262626"/>
                </a:solidFill>
                <a:effectLst/>
                <a:latin typeface="-apple-system"/>
              </a:rPr>
              <a:t>、</a:t>
            </a:r>
            <a:r>
              <a:rPr lang="en-US" altLang="zh-TW" b="0" i="0" dirty="0">
                <a:solidFill>
                  <a:srgbClr val="262626"/>
                </a:solidFill>
                <a:effectLst/>
                <a:latin typeface="-apple-system"/>
              </a:rPr>
              <a:t>128</a:t>
            </a:r>
            <a:r>
              <a:rPr lang="zh-TW" altLang="en-US" b="0" i="0" dirty="0">
                <a:solidFill>
                  <a:srgbClr val="262626"/>
                </a:solidFill>
                <a:effectLst/>
                <a:latin typeface="-apple-system"/>
              </a:rPr>
              <a:t>、</a:t>
            </a:r>
            <a:r>
              <a:rPr lang="en-US" altLang="zh-TW" b="0" i="0" dirty="0">
                <a:solidFill>
                  <a:srgbClr val="262626"/>
                </a:solidFill>
                <a:effectLst/>
                <a:latin typeface="-apple-system"/>
              </a:rPr>
              <a:t>256</a:t>
            </a:r>
            <a:r>
              <a:rPr lang="zh-TW" altLang="en-US" b="0" i="0" dirty="0">
                <a:solidFill>
                  <a:srgbClr val="262626"/>
                </a:solidFill>
                <a:effectLst/>
                <a:latin typeface="-apple-system"/>
              </a:rPr>
              <a:t>、</a:t>
            </a:r>
            <a:r>
              <a:rPr lang="en-US" altLang="zh-TW" b="0" i="0" dirty="0">
                <a:solidFill>
                  <a:srgbClr val="262626"/>
                </a:solidFill>
                <a:effectLst/>
                <a:latin typeface="-apple-system"/>
              </a:rPr>
              <a:t>512 </a:t>
            </a:r>
            <a:r>
              <a:rPr lang="zh-TW" altLang="en-US" b="0" i="0" dirty="0">
                <a:solidFill>
                  <a:srgbClr val="262626"/>
                </a:solidFill>
                <a:effectLst/>
                <a:latin typeface="-apple-system"/>
              </a:rPr>
              <a:t>或者是 </a:t>
            </a:r>
            <a:r>
              <a:rPr lang="en-US" altLang="zh-TW" b="0" i="0" dirty="0">
                <a:solidFill>
                  <a:srgbClr val="262626"/>
                </a:solidFill>
                <a:effectLst/>
                <a:latin typeface="-apple-system"/>
              </a:rPr>
              <a:t>1024 bit</a:t>
            </a:r>
            <a:r>
              <a:rPr lang="zh-TW" altLang="en-US" b="0" i="0" dirty="0">
                <a:solidFill>
                  <a:srgbClr val="262626"/>
                </a:solidFill>
                <a:effectLst/>
                <a:latin typeface="-apple-system"/>
              </a:rPr>
              <a:t>。</a:t>
            </a:r>
          </a:p>
          <a:p>
            <a:pPr algn="l">
              <a:spcAft>
                <a:spcPts val="1200"/>
              </a:spcAft>
            </a:pPr>
            <a:r>
              <a:rPr lang="zh-TW" altLang="en-US" b="1" i="0" dirty="0">
                <a:solidFill>
                  <a:srgbClr val="262626"/>
                </a:solidFill>
                <a:effectLst/>
                <a:latin typeface="-apple-system"/>
              </a:rPr>
              <a:t>寫數據通道（</a:t>
            </a:r>
            <a:r>
              <a:rPr lang="en-US" altLang="zh-TW" b="1" i="0" dirty="0">
                <a:solidFill>
                  <a:srgbClr val="262626"/>
                </a:solidFill>
                <a:effectLst/>
                <a:latin typeface="-apple-system"/>
              </a:rPr>
              <a:t>Write Data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寫數據通道上包括主機發送給從機的寫數據。總線數據位寬可以是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64</a:t>
            </a:r>
            <a:r>
              <a:rPr lang="zh-TW" altLang="en-US" b="0" i="0" dirty="0">
                <a:solidFill>
                  <a:srgbClr val="262626"/>
                </a:solidFill>
                <a:effectLst/>
                <a:latin typeface="-apple-system"/>
              </a:rPr>
              <a:t>、</a:t>
            </a:r>
            <a:r>
              <a:rPr lang="en-US" altLang="zh-TW" b="0" i="0" dirty="0">
                <a:solidFill>
                  <a:srgbClr val="262626"/>
                </a:solidFill>
                <a:effectLst/>
                <a:latin typeface="-apple-system"/>
              </a:rPr>
              <a:t>128</a:t>
            </a:r>
            <a:r>
              <a:rPr lang="zh-TW" altLang="en-US" b="0" i="0" dirty="0">
                <a:solidFill>
                  <a:srgbClr val="262626"/>
                </a:solidFill>
                <a:effectLst/>
                <a:latin typeface="-apple-system"/>
              </a:rPr>
              <a:t>、</a:t>
            </a:r>
            <a:r>
              <a:rPr lang="en-US" altLang="zh-TW" b="0" i="0" dirty="0">
                <a:solidFill>
                  <a:srgbClr val="262626"/>
                </a:solidFill>
                <a:effectLst/>
                <a:latin typeface="-apple-system"/>
              </a:rPr>
              <a:t>256</a:t>
            </a:r>
            <a:r>
              <a:rPr lang="zh-TW" altLang="en-US" b="0" i="0" dirty="0">
                <a:solidFill>
                  <a:srgbClr val="262626"/>
                </a:solidFill>
                <a:effectLst/>
                <a:latin typeface="-apple-system"/>
              </a:rPr>
              <a:t>、</a:t>
            </a:r>
            <a:r>
              <a:rPr lang="en-US" altLang="zh-TW" b="0" i="0" dirty="0">
                <a:solidFill>
                  <a:srgbClr val="262626"/>
                </a:solidFill>
                <a:effectLst/>
                <a:latin typeface="-apple-system"/>
              </a:rPr>
              <a:t>512 </a:t>
            </a:r>
            <a:r>
              <a:rPr lang="zh-TW" altLang="en-US" b="0" i="0" dirty="0">
                <a:solidFill>
                  <a:srgbClr val="262626"/>
                </a:solidFill>
                <a:effectLst/>
                <a:latin typeface="-apple-system"/>
              </a:rPr>
              <a:t>或者是 </a:t>
            </a:r>
            <a:r>
              <a:rPr lang="en-US" altLang="zh-TW" b="0" i="0" dirty="0">
                <a:solidFill>
                  <a:srgbClr val="262626"/>
                </a:solidFill>
                <a:effectLst/>
                <a:latin typeface="-apple-system"/>
              </a:rPr>
              <a:t>1024 bit</a:t>
            </a:r>
            <a:r>
              <a:rPr lang="zh-TW" altLang="en-US" b="0" i="0" dirty="0">
                <a:solidFill>
                  <a:srgbClr val="262626"/>
                </a:solidFill>
                <a:effectLst/>
                <a:latin typeface="-apple-system"/>
              </a:rPr>
              <a:t>。寫數據通道還具有 </a:t>
            </a:r>
            <a:r>
              <a:rPr lang="en-US" altLang="zh-TW" b="1" i="0" dirty="0">
                <a:solidFill>
                  <a:srgbClr val="262626"/>
                </a:solidFill>
                <a:effectLst/>
                <a:latin typeface="-apple-system"/>
              </a:rPr>
              <a:t>STROBE</a:t>
            </a:r>
            <a:r>
              <a:rPr lang="zh-TW" altLang="en-US" b="0" i="0" dirty="0">
                <a:solidFill>
                  <a:srgbClr val="262626"/>
                </a:solidFill>
                <a:effectLst/>
                <a:latin typeface="-apple-system"/>
              </a:rPr>
              <a:t> 信號，該信號以數據的字節為單位進行選取，可實現數據的掩碼功能。</a:t>
            </a:r>
          </a:p>
          <a:p>
            <a:pPr algn="l">
              <a:spcAft>
                <a:spcPts val="1200"/>
              </a:spcAft>
            </a:pPr>
            <a:r>
              <a:rPr lang="zh-TW" altLang="en-US" b="1" i="0" dirty="0">
                <a:solidFill>
                  <a:srgbClr val="262626"/>
                </a:solidFill>
                <a:effectLst/>
                <a:latin typeface="-apple-system"/>
              </a:rPr>
              <a:t>寫響應通道（</a:t>
            </a:r>
            <a:r>
              <a:rPr lang="en-US" altLang="zh-TW" b="1" i="0" dirty="0">
                <a:solidFill>
                  <a:srgbClr val="262626"/>
                </a:solidFill>
                <a:effectLst/>
                <a:latin typeface="-apple-system"/>
              </a:rPr>
              <a:t>Write Response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寫響應通道用於從機將寫操作的回應回覆給主機。所有寫傳輸操作都需要以寫回覆通道上接收寫響應作為完成信號。</a:t>
            </a:r>
          </a:p>
          <a:p>
            <a:pPr algn="l">
              <a:spcBef>
                <a:spcPts val="600"/>
              </a:spcBef>
              <a:spcAft>
                <a:spcPts val="600"/>
              </a:spcAft>
              <a:buFont typeface="+mj-lt"/>
              <a:buAutoNum type="arabicPeriod"/>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29BB27B1-520E-2800-523B-C23C6DF55552}"/>
              </a:ext>
            </a:extLst>
          </p:cNvPr>
          <p:cNvSpPr>
            <a:spLocks noGrp="1"/>
          </p:cNvSpPr>
          <p:nvPr>
            <p:ph type="sldNum" sz="quarter" idx="10"/>
          </p:nvPr>
        </p:nvSpPr>
        <p:spPr/>
        <p:txBody>
          <a:bodyPr/>
          <a:lstStyle/>
          <a:p>
            <a:fld id="{AB2A0F9D-3357-4A94-85C8-3B842B870DC6}" type="slidenum">
              <a:rPr lang="zh-CN" altLang="en-US" smtClean="0"/>
              <a:t>65</a:t>
            </a:fld>
            <a:endParaRPr lang="zh-CN" altLang="en-US"/>
          </a:p>
        </p:txBody>
      </p:sp>
    </p:spTree>
    <p:extLst>
      <p:ext uri="{BB962C8B-B14F-4D97-AF65-F5344CB8AC3E}">
        <p14:creationId xmlns:p14="http://schemas.microsoft.com/office/powerpoint/2010/main" val="390824592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835CC2-8596-8B5A-13A3-4799CEC79C1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A9B14C-FE17-B5BC-1943-16394D8FFE7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AE6898E-716D-4FE0-128B-522544C17E82}"/>
              </a:ext>
            </a:extLst>
          </p:cNvPr>
          <p:cNvSpPr>
            <a:spLocks noGrp="1"/>
          </p:cNvSpPr>
          <p:nvPr>
            <p:ph type="body" idx="1"/>
          </p:nvPr>
        </p:nvSpPr>
        <p:spPr/>
        <p:txBody>
          <a:bodyPr/>
          <a:lstStyle/>
          <a:p>
            <a:pPr algn="l"/>
            <a:r>
              <a:rPr lang="en-US" altLang="zh-TW" b="0" i="0" dirty="0">
                <a:solidFill>
                  <a:srgbClr val="262626"/>
                </a:solidFill>
                <a:effectLst/>
                <a:latin typeface="-apple-system"/>
              </a:rPr>
              <a:t>AXI </a:t>
            </a:r>
            <a:r>
              <a:rPr lang="zh-TW" altLang="en-US" b="0" i="0" dirty="0">
                <a:solidFill>
                  <a:srgbClr val="262626"/>
                </a:solidFill>
                <a:effectLst/>
                <a:latin typeface="-apple-system"/>
              </a:rPr>
              <a:t>讀傳輸事務需要在 </a:t>
            </a:r>
            <a:r>
              <a:rPr lang="en-US" altLang="zh-TW" b="1" i="0" dirty="0">
                <a:solidFill>
                  <a:srgbClr val="262626"/>
                </a:solidFill>
                <a:effectLst/>
                <a:latin typeface="-apple-system"/>
              </a:rPr>
              <a:t>2 </a:t>
            </a:r>
            <a:r>
              <a:rPr lang="zh-TW" altLang="en-US" b="1" i="0" dirty="0">
                <a:solidFill>
                  <a:srgbClr val="262626"/>
                </a:solidFill>
                <a:effectLst/>
                <a:latin typeface="-apple-system"/>
              </a:rPr>
              <a:t>條讀取信道</a:t>
            </a:r>
            <a:r>
              <a:rPr lang="zh-TW" altLang="en-US" b="0" i="0" dirty="0">
                <a:solidFill>
                  <a:srgbClr val="262626"/>
                </a:solidFill>
                <a:effectLst/>
                <a:latin typeface="-apple-system"/>
              </a:rPr>
              <a:t> 上發生多次傳輸：</a:t>
            </a:r>
          </a:p>
          <a:p>
            <a:pPr algn="l">
              <a:spcBef>
                <a:spcPts val="600"/>
              </a:spcBef>
              <a:spcAft>
                <a:spcPts val="600"/>
              </a:spcAft>
              <a:buFont typeface="+mj-lt"/>
              <a:buAutoNum type="arabicPeriod"/>
            </a:pPr>
            <a:r>
              <a:rPr lang="zh-TW" altLang="en-US" b="1" i="0" dirty="0">
                <a:solidFill>
                  <a:srgbClr val="262626"/>
                </a:solidFill>
                <a:effectLst/>
                <a:latin typeface="-apple-system"/>
              </a:rPr>
              <a:t>讀地址通道 </a:t>
            </a:r>
            <a:r>
              <a:rPr lang="en-US" altLang="zh-TW" b="1" i="0" dirty="0">
                <a:solidFill>
                  <a:srgbClr val="262626"/>
                </a:solidFill>
                <a:effectLst/>
                <a:latin typeface="-apple-system"/>
              </a:rPr>
              <a:t>(Read Address Channel)</a:t>
            </a:r>
            <a:r>
              <a:rPr lang="zh-TW" altLang="en-US" b="0" i="0" dirty="0">
                <a:solidFill>
                  <a:srgbClr val="262626"/>
                </a:solidFill>
                <a:effectLst/>
                <a:latin typeface="-apple-system"/>
              </a:rPr>
              <a:t>：從主設備 </a:t>
            </a:r>
            <a:r>
              <a:rPr lang="en-US" altLang="zh-TW" b="0" i="0" dirty="0">
                <a:solidFill>
                  <a:srgbClr val="262626"/>
                </a:solidFill>
                <a:effectLst/>
                <a:latin typeface="-apple-system"/>
              </a:rPr>
              <a:t>(Master) </a:t>
            </a:r>
            <a:r>
              <a:rPr lang="zh-TW" altLang="en-US" b="0" i="0" dirty="0">
                <a:solidFill>
                  <a:srgbClr val="262626"/>
                </a:solidFill>
                <a:effectLst/>
                <a:latin typeface="-apple-system"/>
              </a:rPr>
              <a:t>發送到從設備 </a:t>
            </a:r>
            <a:r>
              <a:rPr lang="en-US" altLang="zh-TW" b="0" i="0" dirty="0">
                <a:solidFill>
                  <a:srgbClr val="262626"/>
                </a:solidFill>
                <a:effectLst/>
                <a:latin typeface="-apple-system"/>
              </a:rPr>
              <a:t>(Slave)</a:t>
            </a:r>
            <a:r>
              <a:rPr lang="zh-TW" altLang="en-US" b="0" i="0" dirty="0">
                <a:solidFill>
                  <a:srgbClr val="262626"/>
                </a:solidFill>
                <a:effectLst/>
                <a:latin typeface="-apple-system"/>
              </a:rPr>
              <a:t>，以便設置地址和部分控制信號。</a:t>
            </a:r>
          </a:p>
          <a:p>
            <a:pPr algn="l">
              <a:spcBef>
                <a:spcPts val="600"/>
              </a:spcBef>
              <a:spcAft>
                <a:spcPts val="600"/>
              </a:spcAft>
              <a:buFont typeface="+mj-lt"/>
              <a:buAutoNum type="arabicPeriod"/>
            </a:pPr>
            <a:r>
              <a:rPr lang="zh-TW" altLang="en-US" b="1" i="0" dirty="0">
                <a:solidFill>
                  <a:srgbClr val="262626"/>
                </a:solidFill>
                <a:effectLst/>
                <a:latin typeface="-apple-system"/>
              </a:rPr>
              <a:t>讀數據通道 </a:t>
            </a:r>
            <a:r>
              <a:rPr lang="en-US" altLang="zh-TW" b="1" i="0" dirty="0">
                <a:solidFill>
                  <a:srgbClr val="262626"/>
                </a:solidFill>
                <a:effectLst/>
                <a:latin typeface="-apple-system"/>
              </a:rPr>
              <a:t>(Read Data Channel)</a:t>
            </a:r>
            <a:r>
              <a:rPr lang="zh-TW" altLang="en-US" b="0" i="0" dirty="0">
                <a:solidFill>
                  <a:srgbClr val="262626"/>
                </a:solidFill>
                <a:effectLst/>
                <a:latin typeface="-apple-system"/>
              </a:rPr>
              <a:t>：此地址的數據從從設備發送到主設備。</a:t>
            </a:r>
          </a:p>
          <a:p>
            <a:pPr algn="l"/>
            <a:r>
              <a:rPr lang="zh-TW" altLang="en-US" b="0" i="0" dirty="0">
                <a:solidFill>
                  <a:srgbClr val="262626"/>
                </a:solidFill>
                <a:effectLst/>
                <a:latin typeface="-apple-system"/>
              </a:rPr>
              <a:t>需要注意的是，每個地址中可發生多次數據傳輸，這種傳輸事務稱為 </a:t>
            </a:r>
            <a:r>
              <a:rPr lang="zh-TW" altLang="en-US" b="1" i="0" dirty="0">
                <a:solidFill>
                  <a:srgbClr val="262626"/>
                </a:solidFill>
                <a:effectLst/>
                <a:latin typeface="-apple-system"/>
              </a:rPr>
              <a:t>突發 </a:t>
            </a:r>
            <a:r>
              <a:rPr lang="en-US" altLang="zh-TW" b="1" i="0" dirty="0">
                <a:solidFill>
                  <a:srgbClr val="262626"/>
                </a:solidFill>
                <a:effectLst/>
                <a:latin typeface="-apple-system"/>
              </a:rPr>
              <a:t>(burst)</a:t>
            </a:r>
            <a:r>
              <a:rPr lang="zh-TW" altLang="en-US" b="0" i="0" dirty="0">
                <a:solidFill>
                  <a:srgbClr val="262626"/>
                </a:solidFill>
                <a:effectLst/>
                <a:latin typeface="-apple-system"/>
              </a:rPr>
              <a:t>。</a:t>
            </a:r>
            <a:r>
              <a:rPr lang="en-US" altLang="zh-TW" b="0" i="0" dirty="0">
                <a:solidFill>
                  <a:srgbClr val="262626"/>
                </a:solidFill>
                <a:effectLst/>
                <a:latin typeface="-apple-system"/>
              </a:rPr>
              <a:t>AXI4-Full </a:t>
            </a:r>
            <a:r>
              <a:rPr lang="zh-TW" altLang="en-US" b="0" i="0" dirty="0">
                <a:solidFill>
                  <a:srgbClr val="262626"/>
                </a:solidFill>
                <a:effectLst/>
                <a:latin typeface="-apple-system"/>
              </a:rPr>
              <a:t>是支持突發的，而 </a:t>
            </a:r>
            <a:r>
              <a:rPr lang="en-US" altLang="zh-TW" b="0" i="0" dirty="0">
                <a:solidFill>
                  <a:srgbClr val="262626"/>
                </a:solidFill>
                <a:effectLst/>
                <a:latin typeface="-apple-system"/>
              </a:rPr>
              <a:t>AXI4-Lite </a:t>
            </a:r>
            <a:r>
              <a:rPr lang="zh-TW" altLang="en-US" b="0" i="0" dirty="0">
                <a:solidFill>
                  <a:srgbClr val="262626"/>
                </a:solidFill>
                <a:effectLst/>
                <a:latin typeface="-apple-system"/>
              </a:rPr>
              <a:t>不支持突發，或者說“突發長度為 </a:t>
            </a:r>
            <a:r>
              <a:rPr lang="en-US" altLang="zh-TW" b="0" i="0" dirty="0">
                <a:solidFill>
                  <a:srgbClr val="262626"/>
                </a:solidFill>
                <a:effectLst/>
                <a:latin typeface="-apple-system"/>
              </a:rPr>
              <a:t>1”</a:t>
            </a:r>
            <a:r>
              <a:rPr lang="zh-TW" altLang="en-US" b="0" i="0" dirty="0">
                <a:solidFill>
                  <a:srgbClr val="262626"/>
                </a:solidFill>
                <a:effectLst/>
                <a:latin typeface="-apple-system"/>
              </a:rPr>
              <a:t>。</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1" i="0" dirty="0">
                <a:solidFill>
                  <a:srgbClr val="262626"/>
                </a:solidFill>
                <a:effectLst/>
                <a:latin typeface="-apple-system"/>
              </a:rPr>
              <a:t>讀地址通道信號（</a:t>
            </a:r>
            <a:r>
              <a:rPr lang="en-US" altLang="zh-TW" b="1" i="0" dirty="0">
                <a:solidFill>
                  <a:srgbClr val="262626"/>
                </a:solidFill>
                <a:effectLst/>
                <a:latin typeface="-apple-system"/>
              </a:rPr>
              <a:t>Read Address Channel Signals</a:t>
            </a:r>
            <a:r>
              <a:rPr lang="zh-TW" altLang="en-US" b="1" i="0" dirty="0">
                <a:solidFill>
                  <a:srgbClr val="262626"/>
                </a:solidFill>
                <a:effectLst/>
                <a:latin typeface="-apple-system"/>
              </a:rPr>
              <a:t>）</a:t>
            </a:r>
            <a:endParaRPr lang="en-US" altLang="zh-TW" b="0" i="0" dirty="0">
              <a:solidFill>
                <a:srgbClr val="262626"/>
              </a:solidFill>
              <a:effectLst/>
              <a:latin typeface="-apple-system"/>
            </a:endParaRP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AR</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address read</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ARADDR</a:t>
            </a:r>
            <a:r>
              <a:rPr lang="zh-TW" altLang="en-US" b="0" i="0" dirty="0">
                <a:solidFill>
                  <a:srgbClr val="262626"/>
                </a:solidFill>
                <a:effectLst/>
                <a:latin typeface="-apple-system"/>
              </a:rPr>
              <a:t>：讀地址，給出一次讀突發傳輸的讀地址。由主機到從機。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ARREADY</a:t>
            </a:r>
            <a:r>
              <a:rPr lang="zh-TW" altLang="en-US" b="0" i="0" dirty="0">
                <a:solidFill>
                  <a:srgbClr val="262626"/>
                </a:solidFill>
                <a:effectLst/>
                <a:latin typeface="-apple-system"/>
              </a:rPr>
              <a:t>：表明“從”可以接收地址和對應的控制信號。由從機到主機。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ARVALID</a:t>
            </a:r>
            <a:r>
              <a:rPr lang="zh-TW" altLang="en-US" b="0" i="0" dirty="0">
                <a:solidFill>
                  <a:srgbClr val="262626"/>
                </a:solidFill>
                <a:effectLst/>
                <a:latin typeface="-apple-system"/>
              </a:rPr>
              <a:t>：有效信號，表明此通道的地址控制信號有效。由主機到從機。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ARBURST</a:t>
            </a:r>
            <a:r>
              <a:rPr lang="zh-TW" altLang="en-US" b="0" i="0" dirty="0">
                <a:solidFill>
                  <a:srgbClr val="262626"/>
                </a:solidFill>
                <a:effectLst/>
                <a:latin typeface="-apple-system"/>
              </a:rPr>
              <a:t>：突發類型。由主機到從機。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ARLEN</a:t>
            </a:r>
            <a:r>
              <a:rPr lang="zh-TW" altLang="en-US" b="0" i="0" dirty="0">
                <a:solidFill>
                  <a:srgbClr val="262626"/>
                </a:solidFill>
                <a:effectLst/>
                <a:latin typeface="-apple-system"/>
              </a:rPr>
              <a:t>：傳輸的突發長度。由主機到從機。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ARSIZE</a:t>
            </a:r>
            <a:r>
              <a:rPr lang="zh-TW" altLang="en-US" b="0" i="0" dirty="0">
                <a:solidFill>
                  <a:srgbClr val="262626"/>
                </a:solidFill>
                <a:effectLst/>
                <a:latin typeface="-apple-system"/>
              </a:rPr>
              <a:t>：讀突發大小，給出每次突發傳輸的字節數。由主機到從機。</a:t>
            </a:r>
          </a:p>
          <a:p>
            <a:pPr algn="l">
              <a:spcBef>
                <a:spcPts val="600"/>
              </a:spcBef>
              <a:spcAft>
                <a:spcPts val="600"/>
              </a:spcAft>
              <a:buFont typeface="Arial" panose="020B0604020202020204" pitchFamily="34" charset="0"/>
              <a:buChar char="•"/>
            </a:pPr>
            <a:endParaRPr lang="zh-TW" altLang="en-US"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讀數據通道信號（</a:t>
            </a:r>
            <a:r>
              <a:rPr lang="en-US" altLang="zh-TW" b="1" i="0" dirty="0">
                <a:solidFill>
                  <a:srgbClr val="262626"/>
                </a:solidFill>
                <a:effectLst/>
                <a:latin typeface="-apple-system"/>
              </a:rPr>
              <a:t>Read Data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R</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read</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RDATA</a:t>
            </a:r>
            <a:r>
              <a:rPr lang="zh-TW" altLang="en-US" b="0" i="0" dirty="0">
                <a:solidFill>
                  <a:srgbClr val="262626"/>
                </a:solidFill>
                <a:effectLst/>
                <a:latin typeface="-apple-system"/>
              </a:rPr>
              <a:t>：讀到的數據。由從機到主機。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RREADY</a:t>
            </a:r>
            <a:r>
              <a:rPr lang="zh-TW" altLang="en-US" b="0" i="0" dirty="0">
                <a:solidFill>
                  <a:srgbClr val="262626"/>
                </a:solidFill>
                <a:effectLst/>
                <a:latin typeface="-apple-system"/>
              </a:rPr>
              <a:t>：表明“主機”可以接收從機發送的數據。由主機到從機。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RVALID</a:t>
            </a:r>
            <a:r>
              <a:rPr lang="zh-TW" altLang="en-US" b="0" i="0" dirty="0">
                <a:solidFill>
                  <a:srgbClr val="262626"/>
                </a:solidFill>
                <a:effectLst/>
                <a:latin typeface="-apple-system"/>
              </a:rPr>
              <a:t>：讀有效信號。由從機到主機。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RRESP</a:t>
            </a:r>
            <a:r>
              <a:rPr lang="zh-TW" altLang="en-US" b="0" i="0" dirty="0">
                <a:solidFill>
                  <a:srgbClr val="262626"/>
                </a:solidFill>
                <a:effectLst/>
                <a:latin typeface="-apple-system"/>
              </a:rPr>
              <a:t>：讀響應，表明讀傳輸的狀態。由從機到主機。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RLAST</a:t>
            </a:r>
            <a:r>
              <a:rPr lang="zh-TW" altLang="en-US" b="0" i="0" dirty="0">
                <a:solidFill>
                  <a:srgbClr val="262626"/>
                </a:solidFill>
                <a:effectLst/>
                <a:latin typeface="-apple-system"/>
              </a:rPr>
              <a:t>：表明此次傳輸是最後一個突發傳輸。由從機到主機。</a:t>
            </a:r>
          </a:p>
          <a:p>
            <a:pPr algn="l"/>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DA34393A-DB49-BDD9-69D7-F2DFE038C66D}"/>
              </a:ext>
            </a:extLst>
          </p:cNvPr>
          <p:cNvSpPr>
            <a:spLocks noGrp="1"/>
          </p:cNvSpPr>
          <p:nvPr>
            <p:ph type="sldNum" sz="quarter" idx="10"/>
          </p:nvPr>
        </p:nvSpPr>
        <p:spPr/>
        <p:txBody>
          <a:bodyPr/>
          <a:lstStyle/>
          <a:p>
            <a:fld id="{AB2A0F9D-3357-4A94-85C8-3B842B870DC6}" type="slidenum">
              <a:rPr lang="zh-CN" altLang="en-US" smtClean="0"/>
              <a:t>66</a:t>
            </a:fld>
            <a:endParaRPr lang="zh-CN" altLang="en-US"/>
          </a:p>
        </p:txBody>
      </p:sp>
    </p:spTree>
    <p:extLst>
      <p:ext uri="{BB962C8B-B14F-4D97-AF65-F5344CB8AC3E}">
        <p14:creationId xmlns:p14="http://schemas.microsoft.com/office/powerpoint/2010/main" val="309046750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046ABD-5589-1AFC-FB16-B410D64161D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57896-744A-6C98-2A49-D4649019EA9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8738CE-55DA-DF91-CB70-31706580FE52}"/>
              </a:ext>
            </a:extLst>
          </p:cNvPr>
          <p:cNvSpPr>
            <a:spLocks noGrp="1"/>
          </p:cNvSpPr>
          <p:nvPr>
            <p:ph type="body" idx="1"/>
          </p:nvPr>
        </p:nvSpPr>
        <p:spPr/>
        <p:txBody>
          <a:bodyPr/>
          <a:lstStyle/>
          <a:p>
            <a:pPr algn="l"/>
            <a:r>
              <a:rPr lang="en-US" altLang="zh-TW" b="0" i="0" dirty="0">
                <a:solidFill>
                  <a:srgbClr val="262626"/>
                </a:solidFill>
                <a:effectLst/>
                <a:latin typeface="-apple-system"/>
              </a:rPr>
              <a:t>AXI </a:t>
            </a:r>
            <a:r>
              <a:rPr lang="zh-TW" altLang="en-US" b="0" i="0" dirty="0">
                <a:solidFill>
                  <a:srgbClr val="262626"/>
                </a:solidFill>
                <a:effectLst/>
                <a:latin typeface="-apple-system"/>
              </a:rPr>
              <a:t>寫入傳輸事務需要在 </a:t>
            </a:r>
            <a:r>
              <a:rPr lang="en-US" altLang="zh-TW" b="1" i="0" dirty="0">
                <a:solidFill>
                  <a:srgbClr val="262626"/>
                </a:solidFill>
                <a:effectLst/>
                <a:latin typeface="-apple-system"/>
              </a:rPr>
              <a:t>3 </a:t>
            </a:r>
            <a:r>
              <a:rPr lang="zh-TW" altLang="en-US" b="1" i="0" dirty="0">
                <a:solidFill>
                  <a:srgbClr val="262626"/>
                </a:solidFill>
                <a:effectLst/>
                <a:latin typeface="-apple-system"/>
              </a:rPr>
              <a:t>條讀取信道</a:t>
            </a:r>
            <a:r>
              <a:rPr lang="zh-TW" altLang="en-US" b="0" i="0" dirty="0">
                <a:solidFill>
                  <a:srgbClr val="262626"/>
                </a:solidFill>
                <a:effectLst/>
                <a:latin typeface="-apple-system"/>
              </a:rPr>
              <a:t> 上存在多次傳輸：</a:t>
            </a:r>
          </a:p>
          <a:p>
            <a:pPr algn="l">
              <a:spcBef>
                <a:spcPts val="600"/>
              </a:spcBef>
              <a:spcAft>
                <a:spcPts val="600"/>
              </a:spcAft>
              <a:buFont typeface="+mj-lt"/>
              <a:buAutoNum type="arabicPeriod"/>
            </a:pPr>
            <a:r>
              <a:rPr lang="zh-TW" altLang="en-US" b="1" i="0" dirty="0">
                <a:solidFill>
                  <a:srgbClr val="262626"/>
                </a:solidFill>
                <a:effectLst/>
                <a:latin typeface="-apple-system"/>
              </a:rPr>
              <a:t>寫地址通道 </a:t>
            </a:r>
            <a:r>
              <a:rPr lang="en-US" altLang="zh-TW" b="1" i="0" dirty="0">
                <a:solidFill>
                  <a:srgbClr val="262626"/>
                </a:solidFill>
                <a:effectLst/>
                <a:latin typeface="-apple-system"/>
              </a:rPr>
              <a:t>(Write Address Channel)</a:t>
            </a:r>
            <a:r>
              <a:rPr lang="zh-TW" altLang="en-US" b="0" i="0" dirty="0">
                <a:solidFill>
                  <a:srgbClr val="262626"/>
                </a:solidFill>
                <a:effectLst/>
                <a:latin typeface="-apple-system"/>
              </a:rPr>
              <a:t>：從主設備發送到從設備，以便設置地址和部分控制信號。</a:t>
            </a:r>
          </a:p>
          <a:p>
            <a:pPr algn="l">
              <a:spcBef>
                <a:spcPts val="600"/>
              </a:spcBef>
              <a:spcAft>
                <a:spcPts val="600"/>
              </a:spcAft>
              <a:buFont typeface="+mj-lt"/>
              <a:buAutoNum type="arabicPeriod"/>
            </a:pPr>
            <a:r>
              <a:rPr lang="zh-TW" altLang="en-US" b="1" i="0" dirty="0">
                <a:solidFill>
                  <a:srgbClr val="262626"/>
                </a:solidFill>
                <a:effectLst/>
                <a:latin typeface="-apple-system"/>
              </a:rPr>
              <a:t>寫數據通道 </a:t>
            </a:r>
            <a:r>
              <a:rPr lang="en-US" altLang="zh-TW" b="1" i="0" dirty="0">
                <a:solidFill>
                  <a:srgbClr val="262626"/>
                </a:solidFill>
                <a:effectLst/>
                <a:latin typeface="-apple-system"/>
              </a:rPr>
              <a:t>(Write Data Channel)</a:t>
            </a:r>
            <a:r>
              <a:rPr lang="zh-TW" altLang="en-US" b="0" i="0" dirty="0">
                <a:solidFill>
                  <a:srgbClr val="262626"/>
                </a:solidFill>
                <a:effectLst/>
                <a:latin typeface="-apple-system"/>
              </a:rPr>
              <a:t>：此地址的數據從主設備發射到從設備。</a:t>
            </a:r>
          </a:p>
          <a:p>
            <a:pPr algn="l">
              <a:spcBef>
                <a:spcPts val="600"/>
              </a:spcBef>
              <a:spcAft>
                <a:spcPts val="600"/>
              </a:spcAft>
              <a:buFont typeface="+mj-lt"/>
              <a:buAutoNum type="arabicPeriod"/>
            </a:pPr>
            <a:r>
              <a:rPr lang="zh-TW" altLang="en-US" b="1" i="0" dirty="0">
                <a:solidFill>
                  <a:srgbClr val="262626"/>
                </a:solidFill>
                <a:effectLst/>
                <a:latin typeface="-apple-system"/>
              </a:rPr>
              <a:t>寫響應通道 </a:t>
            </a:r>
            <a:r>
              <a:rPr lang="en-US" altLang="zh-TW" b="1" i="0" dirty="0">
                <a:solidFill>
                  <a:srgbClr val="262626"/>
                </a:solidFill>
                <a:effectLst/>
                <a:latin typeface="-apple-system"/>
              </a:rPr>
              <a:t>(Write Response Channel)</a:t>
            </a:r>
            <a:r>
              <a:rPr lang="zh-TW" altLang="en-US" b="0" i="0" dirty="0">
                <a:solidFill>
                  <a:srgbClr val="262626"/>
                </a:solidFill>
                <a:effectLst/>
                <a:latin typeface="-apple-system"/>
              </a:rPr>
              <a:t>：寫入響應從從設備發送到主設備，以指示傳輸是否成功。</a:t>
            </a:r>
            <a:endParaRPr lang="en-US" altLang="zh-TW" b="0" i="0" dirty="0">
              <a:solidFill>
                <a:srgbClr val="262626"/>
              </a:solidFill>
              <a:effectLst/>
              <a:latin typeface="-apple-system"/>
            </a:endParaRPr>
          </a:p>
          <a:p>
            <a:pPr algn="l">
              <a:spcBef>
                <a:spcPts val="600"/>
              </a:spcBef>
              <a:spcAft>
                <a:spcPts val="600"/>
              </a:spcAft>
              <a:buFont typeface="+mj-lt"/>
              <a:buAutoNum type="arabicPeriod"/>
            </a:pPr>
            <a:endParaRPr lang="en-US" altLang="zh-TW" b="0" i="0" dirty="0">
              <a:solidFill>
                <a:srgbClr val="262626"/>
              </a:solidFill>
              <a:effectLst/>
              <a:latin typeface="-apple-system"/>
            </a:endParaRPr>
          </a:p>
          <a:p>
            <a:pPr algn="l"/>
            <a:r>
              <a:rPr lang="zh-TW" altLang="en-US" b="0" i="0" dirty="0">
                <a:solidFill>
                  <a:srgbClr val="262626"/>
                </a:solidFill>
                <a:effectLst/>
                <a:latin typeface="-apple-system"/>
              </a:rPr>
              <a:t>寫響應通道上可能的響應值包括：</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OKAY (0b00)</a:t>
            </a:r>
            <a:r>
              <a:rPr lang="zh-TW" altLang="en-US" b="0" i="0" dirty="0">
                <a:solidFill>
                  <a:srgbClr val="262626"/>
                </a:solidFill>
                <a:effectLst/>
                <a:latin typeface="-apple-system"/>
              </a:rPr>
              <a:t>：正常訪問成功，表示已成功完成正常訪問。</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EXOKAY (0b01)</a:t>
            </a:r>
            <a:r>
              <a:rPr lang="zh-TW" altLang="en-US" b="0" i="0" dirty="0">
                <a:solidFill>
                  <a:srgbClr val="262626"/>
                </a:solidFill>
                <a:effectLst/>
                <a:latin typeface="-apple-system"/>
              </a:rPr>
              <a:t>：專屬訪問成功。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SLVERR (0b10)</a:t>
            </a:r>
            <a:r>
              <a:rPr lang="zh-TW" altLang="en-US" b="0" i="0" dirty="0">
                <a:solidFill>
                  <a:srgbClr val="262626"/>
                </a:solidFill>
                <a:effectLst/>
                <a:latin typeface="-apple-system"/>
              </a:rPr>
              <a:t>：從設備錯誤，已成功訪問從設備，但從設備希望向發端主設備返回錯誤條件（例如，數據讀取無效）。</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DECERR (0b11)</a:t>
            </a:r>
            <a:r>
              <a:rPr lang="zh-TW" altLang="en-US" b="0" i="0" dirty="0">
                <a:solidFill>
                  <a:srgbClr val="262626"/>
                </a:solidFill>
                <a:effectLst/>
                <a:latin typeface="-apple-system"/>
              </a:rPr>
              <a:t>：解碼器錯誤，通常由互聯組件生成，用於指示傳輸事務地址處沒有任何從設備。</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在這裡可能會發現讀、寫事務所需的通道數不同，寫事務需要 </a:t>
            </a:r>
            <a:r>
              <a:rPr lang="en-US" altLang="zh-TW" b="0" i="0" dirty="0">
                <a:solidFill>
                  <a:srgbClr val="262626"/>
                </a:solidFill>
                <a:effectLst/>
                <a:latin typeface="-apple-system"/>
              </a:rPr>
              <a:t>3 </a:t>
            </a:r>
            <a:r>
              <a:rPr lang="zh-TW" altLang="en-US" b="0" i="0" dirty="0">
                <a:solidFill>
                  <a:srgbClr val="262626"/>
                </a:solidFill>
                <a:effectLst/>
                <a:latin typeface="-apple-system"/>
              </a:rPr>
              <a:t>條通道，而讀事務只需要 </a:t>
            </a:r>
            <a:r>
              <a:rPr lang="en-US" altLang="zh-TW" b="0" i="0" dirty="0">
                <a:solidFill>
                  <a:srgbClr val="262626"/>
                </a:solidFill>
                <a:effectLst/>
                <a:latin typeface="-apple-system"/>
              </a:rPr>
              <a:t>2 </a:t>
            </a:r>
            <a:r>
              <a:rPr lang="zh-TW" altLang="en-US" b="0" i="0" dirty="0">
                <a:solidFill>
                  <a:srgbClr val="262626"/>
                </a:solidFill>
                <a:effectLst/>
                <a:latin typeface="-apple-system"/>
              </a:rPr>
              <a:t>條通道，少了一條“讀響應通道”。難道讀事務不需要響應嗎？讀事務當然也需要響應，只不過既然已經存在一條讀數據通道，這條通道也可以用來傳輸數據作為讀取響應。讀事務的響應值規則與寫事務的響應值規則一致。</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寫地址通道信號（</a:t>
            </a:r>
            <a:r>
              <a:rPr lang="en-US" altLang="zh-TW" b="1" i="0" dirty="0">
                <a:solidFill>
                  <a:srgbClr val="262626"/>
                </a:solidFill>
                <a:effectLst/>
                <a:latin typeface="-apple-system"/>
              </a:rPr>
              <a:t>Write Address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AW</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address write</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AWADDR</a:t>
            </a:r>
            <a:r>
              <a:rPr lang="zh-TW" altLang="en-US" b="0" i="0" dirty="0">
                <a:solidFill>
                  <a:srgbClr val="262626"/>
                </a:solidFill>
                <a:effectLst/>
                <a:latin typeface="-apple-system"/>
              </a:rPr>
              <a:t>：寫地址，給出一次寫突發傳輸的寫地址。由主機到從機。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AWREADY</a:t>
            </a:r>
            <a:r>
              <a:rPr lang="zh-TW" altLang="en-US" b="0" i="0" dirty="0">
                <a:solidFill>
                  <a:srgbClr val="262626"/>
                </a:solidFill>
                <a:effectLst/>
                <a:latin typeface="-apple-system"/>
              </a:rPr>
              <a:t>：表明“從”可以接收地址和對應的控制信號。由從機到主機。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AWVALID</a:t>
            </a:r>
            <a:r>
              <a:rPr lang="zh-TW" altLang="en-US" b="0" i="0" dirty="0">
                <a:solidFill>
                  <a:srgbClr val="262626"/>
                </a:solidFill>
                <a:effectLst/>
                <a:latin typeface="-apple-system"/>
              </a:rPr>
              <a:t>：有效信號，表明此通道的地址控制信號有效。由主機到從機。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AWBURST</a:t>
            </a:r>
            <a:r>
              <a:rPr lang="zh-TW" altLang="en-US" b="0" i="0" dirty="0">
                <a:solidFill>
                  <a:srgbClr val="262626"/>
                </a:solidFill>
                <a:effectLst/>
                <a:latin typeface="-apple-system"/>
              </a:rPr>
              <a:t>：突發類型。由主機到從機。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AWLEN</a:t>
            </a:r>
            <a:r>
              <a:rPr lang="zh-TW" altLang="en-US" b="0" i="0" dirty="0">
                <a:solidFill>
                  <a:srgbClr val="262626"/>
                </a:solidFill>
                <a:effectLst/>
                <a:latin typeface="-apple-system"/>
              </a:rPr>
              <a:t>：寫傳輸的突發長度。由主機到從機。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AWSIZE</a:t>
            </a:r>
            <a:r>
              <a:rPr lang="zh-TW" altLang="en-US" b="0" i="0" dirty="0">
                <a:solidFill>
                  <a:srgbClr val="262626"/>
                </a:solidFill>
                <a:effectLst/>
                <a:latin typeface="-apple-system"/>
              </a:rPr>
              <a:t>：寫突發大小，給出每次突發傳輸的字節數。由主機到從機。</a:t>
            </a: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寫數據通道信號（</a:t>
            </a:r>
            <a:r>
              <a:rPr lang="en-US" altLang="zh-TW" b="1" i="0" dirty="0">
                <a:solidFill>
                  <a:srgbClr val="262626"/>
                </a:solidFill>
                <a:effectLst/>
                <a:latin typeface="-apple-system"/>
              </a:rPr>
              <a:t>Write Data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W</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write</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WDATA</a:t>
            </a:r>
            <a:r>
              <a:rPr lang="zh-TW" altLang="en-US" b="0" i="0" dirty="0">
                <a:solidFill>
                  <a:srgbClr val="262626"/>
                </a:solidFill>
                <a:effectLst/>
                <a:latin typeface="-apple-system"/>
              </a:rPr>
              <a:t>：寫數據，從主機到從機。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WREADY</a:t>
            </a:r>
            <a:r>
              <a:rPr lang="zh-TW" altLang="en-US" b="0" i="0" dirty="0">
                <a:solidFill>
                  <a:srgbClr val="262626"/>
                </a:solidFill>
                <a:effectLst/>
                <a:latin typeface="-apple-system"/>
              </a:rPr>
              <a:t>：表明從機可以接收寫數據。由從機到主機。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WVALID</a:t>
            </a:r>
            <a:r>
              <a:rPr lang="zh-TW" altLang="en-US" b="0" i="0" dirty="0">
                <a:solidFill>
                  <a:srgbClr val="262626"/>
                </a:solidFill>
                <a:effectLst/>
                <a:latin typeface="-apple-system"/>
              </a:rPr>
              <a:t>：寫有效，表明此次寫有效。從主機到從機。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WSTRB</a:t>
            </a:r>
            <a:r>
              <a:rPr lang="zh-TW" altLang="en-US" b="0" i="0" dirty="0">
                <a:solidFill>
                  <a:srgbClr val="262626"/>
                </a:solidFill>
                <a:effectLst/>
                <a:latin typeface="-apple-system"/>
              </a:rPr>
              <a:t>：</a:t>
            </a:r>
            <a:r>
              <a:rPr lang="en-US" altLang="zh-TW" b="0" i="0" dirty="0">
                <a:solidFill>
                  <a:srgbClr val="262626"/>
                </a:solidFill>
                <a:effectLst/>
                <a:latin typeface="-apple-system"/>
              </a:rPr>
              <a:t>WSTRB[n:0] </a:t>
            </a:r>
            <a:r>
              <a:rPr lang="zh-TW" altLang="en-US" b="0" i="0" dirty="0">
                <a:solidFill>
                  <a:srgbClr val="262626"/>
                </a:solidFill>
                <a:effectLst/>
                <a:latin typeface="-apple-system"/>
              </a:rPr>
              <a:t>對應於對應的寫字節，</a:t>
            </a:r>
            <a:r>
              <a:rPr lang="en-US" altLang="zh-TW" b="0" i="0" dirty="0">
                <a:solidFill>
                  <a:srgbClr val="262626"/>
                </a:solidFill>
                <a:effectLst/>
                <a:latin typeface="-apple-system"/>
              </a:rPr>
              <a:t>WSTRB[n] </a:t>
            </a:r>
            <a:r>
              <a:rPr lang="zh-TW" altLang="en-US" b="0" i="0" dirty="0">
                <a:solidFill>
                  <a:srgbClr val="262626"/>
                </a:solidFill>
                <a:effectLst/>
                <a:latin typeface="-apple-system"/>
              </a:rPr>
              <a:t>對應於 </a:t>
            </a:r>
            <a:r>
              <a:rPr lang="en-US" altLang="zh-TW" b="0" i="0" dirty="0">
                <a:solidFill>
                  <a:srgbClr val="262626"/>
                </a:solidFill>
                <a:effectLst/>
                <a:latin typeface="-apple-system"/>
              </a:rPr>
              <a:t>WDATA[8n+7:8n]</a:t>
            </a:r>
            <a:r>
              <a:rPr lang="zh-TW" altLang="en-US" b="0" i="0" dirty="0">
                <a:solidFill>
                  <a:srgbClr val="262626"/>
                </a:solidFill>
                <a:effectLst/>
                <a:latin typeface="-apple-system"/>
              </a:rPr>
              <a:t>。當 </a:t>
            </a:r>
            <a:r>
              <a:rPr lang="en-US" altLang="zh-TW" b="0" i="0" dirty="0">
                <a:solidFill>
                  <a:srgbClr val="262626"/>
                </a:solidFill>
                <a:effectLst/>
                <a:latin typeface="-apple-system"/>
              </a:rPr>
              <a:t>WVALID </a:t>
            </a:r>
            <a:r>
              <a:rPr lang="zh-TW" altLang="en-US" b="0" i="0" dirty="0">
                <a:solidFill>
                  <a:srgbClr val="262626"/>
                </a:solidFill>
                <a:effectLst/>
                <a:latin typeface="-apple-system"/>
              </a:rPr>
              <a:t>為低時，</a:t>
            </a:r>
            <a:r>
              <a:rPr lang="en-US" altLang="zh-TW" b="0" i="0" dirty="0">
                <a:solidFill>
                  <a:srgbClr val="262626"/>
                </a:solidFill>
                <a:effectLst/>
                <a:latin typeface="-apple-system"/>
              </a:rPr>
              <a:t>WSTRB </a:t>
            </a:r>
            <a:r>
              <a:rPr lang="zh-TW" altLang="en-US" b="0" i="0" dirty="0">
                <a:solidFill>
                  <a:srgbClr val="262626"/>
                </a:solidFill>
                <a:effectLst/>
                <a:latin typeface="-apple-system"/>
              </a:rPr>
              <a:t>可以為任意值；當 </a:t>
            </a:r>
            <a:r>
              <a:rPr lang="en-US" altLang="zh-TW" b="0" i="0" dirty="0">
                <a:solidFill>
                  <a:srgbClr val="262626"/>
                </a:solidFill>
                <a:effectLst/>
                <a:latin typeface="-apple-system"/>
              </a:rPr>
              <a:t>WVALID </a:t>
            </a:r>
            <a:r>
              <a:rPr lang="zh-TW" altLang="en-US" b="0" i="0" dirty="0">
                <a:solidFill>
                  <a:srgbClr val="262626"/>
                </a:solidFill>
                <a:effectLst/>
                <a:latin typeface="-apple-system"/>
              </a:rPr>
              <a:t>為高時，高的字節線必須指示有效的數據。從主機到從機。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WLAST</a:t>
            </a:r>
            <a:r>
              <a:rPr lang="zh-TW" altLang="en-US" b="0" i="0" dirty="0">
                <a:solidFill>
                  <a:srgbClr val="262626"/>
                </a:solidFill>
                <a:effectLst/>
                <a:latin typeface="-apple-system"/>
              </a:rPr>
              <a:t>：表明此次傳輸是最後一個突發傳輸。從主機到從機。</a:t>
            </a:r>
          </a:p>
          <a:p>
            <a:pPr algn="l">
              <a:spcBef>
                <a:spcPts val="600"/>
              </a:spcBef>
              <a:spcAft>
                <a:spcPts val="600"/>
              </a:spcAft>
              <a:buFont typeface="Arial" panose="020B0604020202020204" pitchFamily="34" charset="0"/>
              <a:buChar char="•"/>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寫響應通道信號（</a:t>
            </a:r>
            <a:r>
              <a:rPr lang="en-US" altLang="zh-TW" b="1" i="0" dirty="0">
                <a:solidFill>
                  <a:srgbClr val="262626"/>
                </a:solidFill>
                <a:effectLst/>
                <a:latin typeface="-apple-system"/>
              </a:rPr>
              <a:t>Write Response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B</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write response</a:t>
            </a:r>
            <a:r>
              <a:rPr lang="zh-TW" altLang="en-US" b="0" i="0" dirty="0">
                <a:solidFill>
                  <a:srgbClr val="262626"/>
                </a:solidFill>
                <a:effectLst/>
                <a:latin typeface="-apple-system"/>
              </a:rPr>
              <a:t>）：</a:t>
            </a:r>
            <a:endParaRPr lang="en-US" altLang="zh-TW" b="1"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BRESP</a:t>
            </a:r>
            <a:r>
              <a:rPr lang="zh-TW" altLang="en-US" b="0" i="0" dirty="0">
                <a:solidFill>
                  <a:srgbClr val="262626"/>
                </a:solidFill>
                <a:effectLst/>
                <a:latin typeface="-apple-system"/>
              </a:rPr>
              <a:t>：寫響應，表明寫傳輸的狀態。由從機到主機。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BREADY</a:t>
            </a:r>
            <a:r>
              <a:rPr lang="zh-TW" altLang="en-US" b="0" i="0" dirty="0">
                <a:solidFill>
                  <a:srgbClr val="262626"/>
                </a:solidFill>
                <a:effectLst/>
                <a:latin typeface="-apple-system"/>
              </a:rPr>
              <a:t>：表明主機能夠接收寫響應。由主機到從機。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BVALID</a:t>
            </a:r>
            <a:r>
              <a:rPr lang="zh-TW" altLang="en-US" b="0" i="0" dirty="0">
                <a:solidFill>
                  <a:srgbClr val="262626"/>
                </a:solidFill>
                <a:effectLst/>
                <a:latin typeface="-apple-system"/>
              </a:rPr>
              <a:t>：寫響應有效，表明響應信號有效。由從機到主機。</a:t>
            </a:r>
          </a:p>
          <a:p>
            <a:pPr algn="l">
              <a:spcBef>
                <a:spcPts val="600"/>
              </a:spcBef>
              <a:spcAft>
                <a:spcPts val="600"/>
              </a:spcAft>
              <a:buFont typeface="Arial" panose="020B0604020202020204" pitchFamily="34" charset="0"/>
              <a:buChar char="•"/>
            </a:pPr>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238EC8D1-E7C6-F5A3-99AB-81C72FE3F603}"/>
              </a:ext>
            </a:extLst>
          </p:cNvPr>
          <p:cNvSpPr>
            <a:spLocks noGrp="1"/>
          </p:cNvSpPr>
          <p:nvPr>
            <p:ph type="sldNum" sz="quarter" idx="10"/>
          </p:nvPr>
        </p:nvSpPr>
        <p:spPr/>
        <p:txBody>
          <a:bodyPr/>
          <a:lstStyle/>
          <a:p>
            <a:fld id="{AB2A0F9D-3357-4A94-85C8-3B842B870DC6}" type="slidenum">
              <a:rPr lang="zh-CN" altLang="en-US" smtClean="0"/>
              <a:t>67</a:t>
            </a:fld>
            <a:endParaRPr lang="zh-CN" altLang="en-US"/>
          </a:p>
        </p:txBody>
      </p:sp>
    </p:spTree>
    <p:extLst>
      <p:ext uri="{BB962C8B-B14F-4D97-AF65-F5344CB8AC3E}">
        <p14:creationId xmlns:p14="http://schemas.microsoft.com/office/powerpoint/2010/main" val="295171650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6700C-ED5E-0429-0959-8ECBC3A4311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2329C66-B701-3D52-B94A-B3946C6624D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8BEA20-A85E-4C50-84F6-61B263AD1E17}"/>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握手機制</a:t>
            </a:r>
          </a:p>
          <a:p>
            <a:pPr algn="l"/>
            <a:r>
              <a:rPr lang="zh-TW" altLang="en-US" b="0" i="0" dirty="0">
                <a:solidFill>
                  <a:srgbClr val="262626"/>
                </a:solidFill>
                <a:effectLst/>
                <a:latin typeface="-apple-system"/>
              </a:rPr>
              <a:t>在握手機制中，通信雙方分別扮演發送方（</a:t>
            </a:r>
            <a:r>
              <a:rPr lang="en-US" altLang="zh-TW" b="0" i="0" dirty="0">
                <a:solidFill>
                  <a:srgbClr val="262626"/>
                </a:solidFill>
                <a:effectLst/>
                <a:latin typeface="-apple-system"/>
              </a:rPr>
              <a:t>Source</a:t>
            </a:r>
            <a:r>
              <a:rPr lang="zh-TW" altLang="en-US" b="0" i="0" dirty="0">
                <a:solidFill>
                  <a:srgbClr val="262626"/>
                </a:solidFill>
                <a:effectLst/>
                <a:latin typeface="-apple-system"/>
              </a:rPr>
              <a:t>）和接收方（</a:t>
            </a:r>
            <a:r>
              <a:rPr lang="en-US" altLang="zh-TW" b="0" i="0" dirty="0">
                <a:solidFill>
                  <a:srgbClr val="262626"/>
                </a:solidFill>
                <a:effectLst/>
                <a:latin typeface="-apple-system"/>
              </a:rPr>
              <a:t>Destination</a:t>
            </a:r>
            <a:r>
              <a:rPr lang="zh-TW" altLang="en-US" b="0" i="0" dirty="0">
                <a:solidFill>
                  <a:srgbClr val="262626"/>
                </a:solidFill>
                <a:effectLst/>
                <a:latin typeface="-apple-system"/>
              </a:rPr>
              <a:t>），兩者的操作（技能）並不相同：</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發送方</a:t>
            </a:r>
            <a:r>
              <a:rPr lang="zh-TW" altLang="en-US" b="0" i="0" dirty="0">
                <a:solidFill>
                  <a:srgbClr val="262626"/>
                </a:solidFill>
                <a:effectLst/>
                <a:latin typeface="-apple-system"/>
              </a:rPr>
              <a:t>置高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信號，表示發送方已經將數據、地址或控制信息準備就緒，並保持在消息總線上。</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接收方</a:t>
            </a:r>
            <a:r>
              <a:rPr lang="zh-TW" altLang="en-US" b="0" i="0" dirty="0">
                <a:solidFill>
                  <a:srgbClr val="262626"/>
                </a:solidFill>
                <a:effectLst/>
                <a:latin typeface="-apple-system"/>
              </a:rPr>
              <a:t>置高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信號，表示接收方已經做好接收的準備。</a:t>
            </a:r>
          </a:p>
          <a:p>
            <a:pPr algn="l"/>
            <a:r>
              <a:rPr lang="zh-TW" altLang="en-US" b="0" i="0" dirty="0">
                <a:solidFill>
                  <a:srgbClr val="262626"/>
                </a:solidFill>
                <a:effectLst/>
                <a:latin typeface="-apple-system"/>
              </a:rPr>
              <a:t>當雙方的 </a:t>
            </a:r>
            <a:r>
              <a:rPr lang="en-US" altLang="zh-TW" b="1" i="0" dirty="0">
                <a:solidFill>
                  <a:srgbClr val="262626"/>
                </a:solidFill>
                <a:effectLst/>
                <a:latin typeface="-apple-system"/>
              </a:rPr>
              <a:t>VALID/READY</a:t>
            </a:r>
            <a:r>
              <a:rPr lang="zh-TW" altLang="en-US" b="0" i="0" dirty="0">
                <a:solidFill>
                  <a:srgbClr val="262626"/>
                </a:solidFill>
                <a:effectLst/>
                <a:latin typeface="-apple-system"/>
              </a:rPr>
              <a:t> 信號同時為高時，在時鐘 </a:t>
            </a:r>
            <a:r>
              <a:rPr lang="en-US" altLang="zh-TW" b="1" i="0" dirty="0">
                <a:solidFill>
                  <a:srgbClr val="262626"/>
                </a:solidFill>
                <a:effectLst/>
                <a:latin typeface="-apple-system"/>
              </a:rPr>
              <a:t>ACLK</a:t>
            </a:r>
            <a:r>
              <a:rPr lang="zh-TW" altLang="en-US" b="0" i="0" dirty="0">
                <a:solidFill>
                  <a:srgbClr val="262626"/>
                </a:solidFill>
                <a:effectLst/>
                <a:latin typeface="-apple-system"/>
              </a:rPr>
              <a:t> 上升沿，完成一次數據傳輸。所有數據傳輸完畢後，雙方同時置低自己的信號。</a:t>
            </a:r>
          </a:p>
          <a:p>
            <a:pPr algn="l"/>
            <a:r>
              <a:rPr lang="zh-TW" altLang="en-US" b="0" i="0" dirty="0">
                <a:solidFill>
                  <a:srgbClr val="262626"/>
                </a:solidFill>
                <a:effectLst/>
                <a:latin typeface="-apple-system"/>
              </a:rPr>
              <a:t>此機制稱為雙向流控機制，發送方通過置高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信號控制發送的時機與速度，而接收方則通過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信號的控制來調節接收速度。儘管發送方擁有傳輸的主動權，接收方在不具備接收能力時也可以置低信號停止傳輸，從而反壓發送方。</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1" i="0" dirty="0">
                <a:solidFill>
                  <a:srgbClr val="262626"/>
                </a:solidFill>
                <a:effectLst/>
                <a:latin typeface="-apple-system"/>
              </a:rPr>
              <a:t>情況分析：</a:t>
            </a:r>
            <a:r>
              <a:rPr lang="en-US" altLang="zh-TW" b="1" i="0" dirty="0">
                <a:solidFill>
                  <a:srgbClr val="262626"/>
                </a:solidFill>
                <a:effectLst/>
                <a:latin typeface="-apple-system"/>
              </a:rPr>
              <a:t>VALID </a:t>
            </a:r>
            <a:r>
              <a:rPr lang="zh-TW" altLang="en-US" b="1" i="0" dirty="0">
                <a:solidFill>
                  <a:srgbClr val="262626"/>
                </a:solidFill>
                <a:effectLst/>
                <a:latin typeface="-apple-system"/>
              </a:rPr>
              <a:t>和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a:t>
            </a: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1</a:t>
            </a:r>
            <a:r>
              <a:rPr lang="zh-TW" altLang="en-US" b="1" i="0" dirty="0">
                <a:solidFill>
                  <a:srgbClr val="262626"/>
                </a:solidFill>
                <a:effectLst/>
                <a:latin typeface="-apple-system"/>
              </a:rPr>
              <a:t>：</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信號先到達，</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信號後到達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：主機先拉高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 信號，表明主機可以傳送數據給從機。由於 </a:t>
            </a:r>
            <a:r>
              <a:rPr lang="en-US" altLang="zh-TW" b="1" i="0" dirty="0">
                <a:solidFill>
                  <a:srgbClr val="262626"/>
                </a:solidFill>
                <a:effectLst/>
                <a:latin typeface="-apple-system"/>
              </a:rPr>
              <a:t>TVALID</a:t>
            </a:r>
            <a:r>
              <a:rPr lang="zh-TW" altLang="en-US" b="0" i="0" dirty="0">
                <a:solidFill>
                  <a:srgbClr val="262626"/>
                </a:solidFill>
                <a:effectLst/>
                <a:latin typeface="-apple-system"/>
              </a:rPr>
              <a:t> 一旦被拉高，只有在從機響應傳輸完成後才能拉低。</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從機接收到 </a:t>
            </a:r>
            <a:r>
              <a:rPr lang="en-US" altLang="zh-TW" b="1" i="0" dirty="0">
                <a:solidFill>
                  <a:srgbClr val="262626"/>
                </a:solidFill>
                <a:effectLst/>
                <a:latin typeface="-apple-system"/>
              </a:rPr>
              <a:t>TVALID</a:t>
            </a:r>
            <a:r>
              <a:rPr lang="zh-TW" altLang="en-US" b="0" i="0" dirty="0">
                <a:solidFill>
                  <a:srgbClr val="262626"/>
                </a:solidFill>
                <a:effectLst/>
                <a:latin typeface="-apple-system"/>
              </a:rPr>
              <a:t> 後，判斷是否具備接收數據的能力，這賦予了從機反壓的能力。</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當從機準備好接收數據時，拉高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 信號。</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此時 </a:t>
            </a:r>
            <a:r>
              <a:rPr lang="en-US" altLang="zh-TW" b="1" i="0" dirty="0">
                <a:solidFill>
                  <a:srgbClr val="262626"/>
                </a:solidFill>
                <a:effectLst/>
                <a:latin typeface="-apple-system"/>
              </a:rPr>
              <a:t>TVALID</a:t>
            </a:r>
            <a:r>
              <a:rPr lang="zh-TW" altLang="en-US" b="0" i="0" dirty="0">
                <a:solidFill>
                  <a:srgbClr val="262626"/>
                </a:solidFill>
                <a:effectLst/>
                <a:latin typeface="-apple-system"/>
              </a:rPr>
              <a:t> 和 </a:t>
            </a:r>
            <a:r>
              <a:rPr lang="en-US" altLang="zh-TW" b="1" i="0" dirty="0">
                <a:solidFill>
                  <a:srgbClr val="262626"/>
                </a:solidFill>
                <a:effectLst/>
                <a:latin typeface="-apple-system"/>
              </a:rPr>
              <a:t>TREADY</a:t>
            </a:r>
            <a:r>
              <a:rPr lang="zh-TW" altLang="en-US" b="0" i="0" dirty="0">
                <a:solidFill>
                  <a:srgbClr val="262626"/>
                </a:solidFill>
                <a:effectLst/>
                <a:latin typeface="-apple-system"/>
              </a:rPr>
              <a:t> 同時為高，在時鐘的上升沿進行數據傳輸。</a:t>
            </a: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2</a:t>
            </a:r>
            <a:r>
              <a:rPr lang="zh-TW" altLang="en-US" b="1" i="0" dirty="0">
                <a:solidFill>
                  <a:srgbClr val="262626"/>
                </a:solidFill>
                <a:effectLst/>
                <a:latin typeface="-apple-system"/>
              </a:rPr>
              <a:t>：</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信號先到達，</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信號後到達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：從機先拉高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 信號，表明可以接收數據。主機隨後判斷自身是否具備發送數據的能力。</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從機拉高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主機接收到 </a:t>
            </a:r>
            <a:r>
              <a:rPr lang="en-US" altLang="zh-TW" b="1" i="0" dirty="0">
                <a:solidFill>
                  <a:srgbClr val="262626"/>
                </a:solidFill>
                <a:effectLst/>
                <a:latin typeface="-apple-system"/>
              </a:rPr>
              <a:t>TREADY</a:t>
            </a:r>
            <a:r>
              <a:rPr lang="zh-TW" altLang="en-US" b="0" i="0" dirty="0">
                <a:solidFill>
                  <a:srgbClr val="262626"/>
                </a:solidFill>
                <a:effectLst/>
                <a:latin typeface="-apple-system"/>
              </a:rPr>
              <a:t> 後，判斷是否可以發送數據，並在準備好後拉高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此時 </a:t>
            </a:r>
            <a:r>
              <a:rPr lang="en-US" altLang="zh-TW" b="1" i="0" dirty="0">
                <a:solidFill>
                  <a:srgbClr val="262626"/>
                </a:solidFill>
                <a:effectLst/>
                <a:latin typeface="-apple-system"/>
              </a:rPr>
              <a:t>TVALID</a:t>
            </a:r>
            <a:r>
              <a:rPr lang="zh-TW" altLang="en-US" b="0" i="0" dirty="0">
                <a:solidFill>
                  <a:srgbClr val="262626"/>
                </a:solidFill>
                <a:effectLst/>
                <a:latin typeface="-apple-system"/>
              </a:rPr>
              <a:t> 和 </a:t>
            </a:r>
            <a:r>
              <a:rPr lang="en-US" altLang="zh-TW" b="1" i="0" dirty="0">
                <a:solidFill>
                  <a:srgbClr val="262626"/>
                </a:solidFill>
                <a:effectLst/>
                <a:latin typeface="-apple-system"/>
              </a:rPr>
              <a:t>TREADY</a:t>
            </a:r>
            <a:r>
              <a:rPr lang="zh-TW" altLang="en-US" b="0" i="0" dirty="0">
                <a:solidFill>
                  <a:srgbClr val="262626"/>
                </a:solidFill>
                <a:effectLst/>
                <a:latin typeface="-apple-system"/>
              </a:rPr>
              <a:t> 同時為高，在時鐘的上升沿進行數據傳輸。</a:t>
            </a: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3</a:t>
            </a:r>
            <a:r>
              <a:rPr lang="zh-TW" altLang="en-US" b="1" i="0" dirty="0">
                <a:solidFill>
                  <a:srgbClr val="262626"/>
                </a:solidFill>
                <a:effectLst/>
                <a:latin typeface="-apple-system"/>
              </a:rPr>
              <a:t>：</a:t>
            </a:r>
            <a:r>
              <a:rPr lang="en-US" altLang="zh-TW" b="1" i="0" dirty="0">
                <a:solidFill>
                  <a:srgbClr val="262626"/>
                </a:solidFill>
                <a:effectLst/>
                <a:latin typeface="-apple-system"/>
              </a:rPr>
              <a:t>VALID </a:t>
            </a:r>
            <a:r>
              <a:rPr lang="zh-TW" altLang="en-US" b="1" i="0" dirty="0">
                <a:solidFill>
                  <a:srgbClr val="262626"/>
                </a:solidFill>
                <a:effectLst/>
                <a:latin typeface="-apple-system"/>
              </a:rPr>
              <a:t>和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信號同時到達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：主機和從機同時做好了傳輸數據的準備。</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，同時從機拉高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兩者的信號均表明可以進行數據傳輸。</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在時鐘的上升沿進行數據傳輸。</a:t>
            </a:r>
          </a:p>
          <a:p>
            <a:pPr algn="l"/>
            <a:endParaRPr lang="zh-TW" altLang="en-US" b="0" i="0" dirty="0">
              <a:solidFill>
                <a:srgbClr val="262626"/>
              </a:solidFill>
              <a:effectLst/>
              <a:latin typeface="-apple-system"/>
            </a:endParaRPr>
          </a:p>
          <a:p>
            <a:pPr algn="l">
              <a:spcBef>
                <a:spcPts val="600"/>
              </a:spcBef>
              <a:spcAft>
                <a:spcPts val="600"/>
              </a:spcAft>
              <a:buFont typeface="+mj-lt"/>
              <a:buNone/>
            </a:pPr>
            <a:r>
              <a:rPr lang="en-US" altLang="zh-TW" b="0" i="0" dirty="0">
                <a:solidFill>
                  <a:srgbClr val="262626"/>
                </a:solidFill>
                <a:effectLst/>
                <a:latin typeface="-apple-system"/>
              </a:rPr>
              <a:t>\</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682CFAE4-7DA9-30EC-921C-CC3970823755}"/>
              </a:ext>
            </a:extLst>
          </p:cNvPr>
          <p:cNvSpPr>
            <a:spLocks noGrp="1"/>
          </p:cNvSpPr>
          <p:nvPr>
            <p:ph type="sldNum" sz="quarter" idx="10"/>
          </p:nvPr>
        </p:nvSpPr>
        <p:spPr/>
        <p:txBody>
          <a:bodyPr/>
          <a:lstStyle/>
          <a:p>
            <a:fld id="{AB2A0F9D-3357-4A94-85C8-3B842B870DC6}" type="slidenum">
              <a:rPr lang="zh-CN" altLang="en-US" smtClean="0"/>
              <a:t>68</a:t>
            </a:fld>
            <a:endParaRPr lang="zh-CN" altLang="en-US"/>
          </a:p>
        </p:txBody>
      </p:sp>
    </p:spTree>
    <p:extLst>
      <p:ext uri="{BB962C8B-B14F-4D97-AF65-F5344CB8AC3E}">
        <p14:creationId xmlns:p14="http://schemas.microsoft.com/office/powerpoint/2010/main" val="33862369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通道之間的握手依賴性分析</a:t>
            </a:r>
          </a:p>
          <a:p>
            <a:pPr algn="l">
              <a:spcAft>
                <a:spcPts val="1200"/>
              </a:spcAft>
            </a:pPr>
            <a:r>
              <a:rPr lang="zh-TW" altLang="en-US" b="1" i="0" dirty="0">
                <a:solidFill>
                  <a:srgbClr val="262626"/>
                </a:solidFill>
                <a:effectLst/>
                <a:latin typeface="-apple-system"/>
              </a:rPr>
              <a:t>獨立性與聯繫</a:t>
            </a:r>
          </a:p>
          <a:p>
            <a:pPr algn="l"/>
            <a:r>
              <a:rPr lang="zh-TW" altLang="en-US" b="0" i="0" dirty="0">
                <a:solidFill>
                  <a:srgbClr val="262626"/>
                </a:solidFill>
                <a:effectLst/>
                <a:latin typeface="-apple-system"/>
              </a:rPr>
              <a:t>各個通道之間基本是獨立的，但有以下三種聯繫：</a:t>
            </a:r>
          </a:p>
          <a:p>
            <a:pPr algn="l">
              <a:spcBef>
                <a:spcPts val="600"/>
              </a:spcBef>
              <a:spcAft>
                <a:spcPts val="600"/>
              </a:spcAft>
              <a:buFont typeface="+mj-lt"/>
              <a:buAutoNum type="arabicPeriod"/>
            </a:pPr>
            <a:r>
              <a:rPr lang="zh-TW" altLang="en-US" b="1" i="0" dirty="0">
                <a:solidFill>
                  <a:srgbClr val="262626"/>
                </a:solidFill>
                <a:effectLst/>
                <a:latin typeface="-apple-system"/>
              </a:rPr>
              <a:t>寫回覆</a:t>
            </a:r>
            <a:r>
              <a:rPr lang="zh-TW" altLang="en-US" b="0" i="0" dirty="0">
                <a:solidFill>
                  <a:srgbClr val="262626"/>
                </a:solidFill>
                <a:effectLst/>
                <a:latin typeface="-apple-system"/>
              </a:rPr>
              <a:t>必須在其所屬傳輸的最後一個寫數據完成後。</a:t>
            </a:r>
          </a:p>
          <a:p>
            <a:pPr algn="l">
              <a:spcBef>
                <a:spcPts val="600"/>
              </a:spcBef>
              <a:spcAft>
                <a:spcPts val="600"/>
              </a:spcAft>
              <a:buFont typeface="+mj-lt"/>
              <a:buAutoNum type="arabicPeriod"/>
            </a:pPr>
            <a:r>
              <a:rPr lang="zh-TW" altLang="en-US" b="1" i="0" dirty="0">
                <a:solidFill>
                  <a:srgbClr val="262626"/>
                </a:solidFill>
                <a:effectLst/>
                <a:latin typeface="-apple-system"/>
              </a:rPr>
              <a:t>讀數據</a:t>
            </a:r>
            <a:r>
              <a:rPr lang="zh-TW" altLang="en-US" b="0" i="0" dirty="0">
                <a:solidFill>
                  <a:srgbClr val="262626"/>
                </a:solidFill>
                <a:effectLst/>
                <a:latin typeface="-apple-system"/>
              </a:rPr>
              <a:t>必須在接收到讀地址信號後產生。</a:t>
            </a:r>
          </a:p>
          <a:p>
            <a:pPr algn="l">
              <a:spcBef>
                <a:spcPts val="600"/>
              </a:spcBef>
              <a:spcAft>
                <a:spcPts val="600"/>
              </a:spcAft>
              <a:buFont typeface="+mj-lt"/>
              <a:buAutoNum type="arabicPeriod"/>
            </a:pPr>
            <a:r>
              <a:rPr lang="zh-TW" altLang="en-US" b="1" i="0" dirty="0">
                <a:solidFill>
                  <a:srgbClr val="262626"/>
                </a:solidFill>
                <a:effectLst/>
                <a:latin typeface="-apple-system"/>
              </a:rPr>
              <a:t>通道間的握手</a:t>
            </a:r>
            <a:r>
              <a:rPr lang="zh-TW" altLang="en-US" b="0" i="0" dirty="0">
                <a:solidFill>
                  <a:srgbClr val="262626"/>
                </a:solidFill>
                <a:effectLst/>
                <a:latin typeface="-apple-system"/>
              </a:rPr>
              <a:t>需要滿足通道間的握手依賴性（</a:t>
            </a:r>
            <a:r>
              <a:rPr lang="en-US" altLang="zh-TW" b="0" i="0" dirty="0">
                <a:solidFill>
                  <a:srgbClr val="262626"/>
                </a:solidFill>
                <a:effectLst/>
                <a:latin typeface="-apple-system"/>
              </a:rPr>
              <a:t>handshake dependencies</a:t>
            </a:r>
            <a:r>
              <a:rPr lang="zh-TW" altLang="en-US" b="0" i="0" dirty="0">
                <a:solidFill>
                  <a:srgbClr val="262626"/>
                </a:solidFill>
                <a:effectLst/>
                <a:latin typeface="-apple-system"/>
              </a:rPr>
              <a:t>）。</a:t>
            </a:r>
          </a:p>
          <a:p>
            <a:pPr algn="l">
              <a:spcAft>
                <a:spcPts val="1200"/>
              </a:spcAft>
            </a:pPr>
            <a:r>
              <a:rPr lang="zh-TW" altLang="en-US" b="1" i="0" dirty="0">
                <a:solidFill>
                  <a:srgbClr val="262626"/>
                </a:solidFill>
                <a:effectLst/>
                <a:latin typeface="-apple-system"/>
              </a:rPr>
              <a:t>握手信號的依賴關係</a:t>
            </a:r>
          </a:p>
          <a:p>
            <a:pPr algn="l"/>
            <a:r>
              <a:rPr lang="zh-TW" altLang="en-US" b="0" i="0" dirty="0">
                <a:solidFill>
                  <a:srgbClr val="262626"/>
                </a:solidFill>
                <a:effectLst/>
                <a:latin typeface="-apple-system"/>
              </a:rPr>
              <a:t>為了防止死鎖（</a:t>
            </a:r>
            <a:r>
              <a:rPr lang="en-US" altLang="zh-TW" b="0" i="0" dirty="0">
                <a:solidFill>
                  <a:srgbClr val="262626"/>
                </a:solidFill>
                <a:effectLst/>
                <a:latin typeface="-apple-system"/>
              </a:rPr>
              <a:t>deadlock</a:t>
            </a:r>
            <a:r>
              <a:rPr lang="zh-TW" altLang="en-US" b="0" i="0" dirty="0">
                <a:solidFill>
                  <a:srgbClr val="262626"/>
                </a:solidFill>
                <a:effectLst/>
                <a:latin typeface="-apple-system"/>
              </a:rPr>
              <a:t>）情況的產生，例如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信號等待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信號，而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信號又在等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信號，這樣會導致無法握手，握手信號需滿足以下規則：</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發送方的 </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 不能依賴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信號來置位。</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接收方的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 可以在檢測到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信號置位後再置位。</a:t>
            </a:r>
          </a:p>
          <a:p>
            <a:pPr algn="l">
              <a:spcAft>
                <a:spcPts val="1200"/>
              </a:spcAft>
            </a:pPr>
            <a:r>
              <a:rPr lang="zh-TW" altLang="en-US" b="1" i="0" dirty="0">
                <a:solidFill>
                  <a:srgbClr val="262626"/>
                </a:solidFill>
                <a:effectLst/>
                <a:latin typeface="-apple-system"/>
              </a:rPr>
              <a:t>具體分析</a:t>
            </a:r>
          </a:p>
          <a:p>
            <a:pPr algn="l"/>
            <a:r>
              <a:rPr lang="zh-TW" altLang="en-US" b="0" i="0" dirty="0">
                <a:solidFill>
                  <a:srgbClr val="262626"/>
                </a:solidFill>
                <a:effectLst/>
                <a:latin typeface="-apple-system"/>
              </a:rPr>
              <a:t>以下是上述原則具體到各種情況的分析：</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單箭頭</a:t>
            </a:r>
            <a:r>
              <a:rPr lang="zh-TW" altLang="en-US" b="0" i="0" dirty="0">
                <a:solidFill>
                  <a:srgbClr val="262626"/>
                </a:solidFill>
                <a:effectLst/>
                <a:latin typeface="-apple-system"/>
              </a:rPr>
              <a:t>：表示其指向的信號可以在箭頭起始信號置位之前或之後置位或同時置位（無依賴）。</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雙頭箭頭</a:t>
            </a:r>
            <a:r>
              <a:rPr lang="zh-TW" altLang="en-US" b="0" i="0" dirty="0">
                <a:solidFill>
                  <a:srgbClr val="262626"/>
                </a:solidFill>
                <a:effectLst/>
                <a:latin typeface="-apple-system"/>
              </a:rPr>
              <a:t>：表示其指向的信號必須在箭頭起始信號置位之後置位（指向信號依賴起始信號）。</a:t>
            </a:r>
          </a:p>
          <a:p>
            <a:pPr algn="l"/>
            <a:r>
              <a:rPr lang="zh-TW" altLang="en-US" b="0" i="0" dirty="0">
                <a:solidFill>
                  <a:srgbClr val="262626"/>
                </a:solidFill>
                <a:effectLst/>
                <a:latin typeface="-apple-system"/>
              </a:rPr>
              <a:t>這些規則確保了握手過程的有效性，並避免了可能的死鎖情況，從而提高了系統的穩定性和可靠性。</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通道握手信號分析</a:t>
            </a:r>
          </a:p>
          <a:p>
            <a:pPr algn="l"/>
            <a:r>
              <a:rPr lang="zh-TW" altLang="en-US" b="0" i="0" dirty="0">
                <a:solidFill>
                  <a:srgbClr val="262626"/>
                </a:solidFill>
                <a:effectLst/>
                <a:latin typeface="-apple-system"/>
              </a:rPr>
              <a:t>以下是各信號之間的依賴性和無依賴性描述：</a:t>
            </a:r>
          </a:p>
          <a:p>
            <a:pPr algn="l">
              <a:spcAft>
                <a:spcPts val="1200"/>
              </a:spcAft>
            </a:pPr>
            <a:r>
              <a:rPr lang="en-US" altLang="zh-TW" b="1" i="0" dirty="0">
                <a:solidFill>
                  <a:srgbClr val="262626"/>
                </a:solidFill>
                <a:effectLst/>
                <a:latin typeface="-apple-system"/>
              </a:rPr>
              <a:t>ARVALID </a:t>
            </a:r>
            <a:r>
              <a:rPr lang="zh-TW" altLang="en-US" b="1" i="0" dirty="0">
                <a:solidFill>
                  <a:srgbClr val="262626"/>
                </a:solidFill>
                <a:effectLst/>
                <a:latin typeface="-apple-system"/>
              </a:rPr>
              <a:t>和 </a:t>
            </a:r>
            <a:r>
              <a:rPr lang="en-US" altLang="zh-TW" b="1" i="0" dirty="0">
                <a:solidFill>
                  <a:srgbClr val="262626"/>
                </a:solidFill>
                <a:effectLst/>
                <a:latin typeface="-apple-system"/>
              </a:rPr>
              <a:t>ARREADY </a:t>
            </a:r>
            <a:r>
              <a:rPr lang="zh-TW" altLang="en-US" b="1" i="0" dirty="0">
                <a:solidFill>
                  <a:srgbClr val="262626"/>
                </a:solidFill>
                <a:effectLst/>
                <a:latin typeface="-apple-system"/>
              </a:rPr>
              <a:t>信號</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主機的 </a:t>
            </a:r>
            <a:r>
              <a:rPr lang="en-US" altLang="zh-TW" b="1" i="0" dirty="0">
                <a:solidFill>
                  <a:srgbClr val="262626"/>
                </a:solidFill>
                <a:effectLst/>
                <a:latin typeface="-apple-system"/>
              </a:rPr>
              <a:t>ARVALID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禁止等待</a:t>
            </a:r>
            <a:r>
              <a:rPr lang="zh-TW" altLang="en-US" b="0" i="0" dirty="0">
                <a:solidFill>
                  <a:srgbClr val="262626"/>
                </a:solidFill>
                <a:effectLst/>
                <a:latin typeface="-apple-system"/>
              </a:rPr>
              <a:t>：主機的 </a:t>
            </a:r>
            <a:r>
              <a:rPr lang="en-US" altLang="zh-TW" b="0" i="0" dirty="0">
                <a:solidFill>
                  <a:srgbClr val="262626"/>
                </a:solidFill>
                <a:effectLst/>
                <a:latin typeface="-apple-system"/>
              </a:rPr>
              <a:t>ARVALID </a:t>
            </a:r>
            <a:r>
              <a:rPr lang="zh-TW" altLang="en-US" b="0" i="0" dirty="0">
                <a:solidFill>
                  <a:srgbClr val="262626"/>
                </a:solidFill>
                <a:effectLst/>
                <a:latin typeface="-apple-system"/>
              </a:rPr>
              <a:t>信號不能等待從機的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信號置位後才置位，以防止死鎖。</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從機的 </a:t>
            </a:r>
            <a:r>
              <a:rPr lang="en-US" altLang="zh-TW" b="1" i="0" dirty="0">
                <a:solidFill>
                  <a:srgbClr val="262626"/>
                </a:solidFill>
                <a:effectLst/>
                <a:latin typeface="-apple-system"/>
              </a:rPr>
              <a:t>ARREADY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無依賴性</a:t>
            </a:r>
            <a:r>
              <a:rPr lang="zh-TW" altLang="en-US" b="0" i="0" dirty="0">
                <a:solidFill>
                  <a:srgbClr val="262626"/>
                </a:solidFill>
                <a:effectLst/>
                <a:latin typeface="-apple-system"/>
              </a:rPr>
              <a:t>：從機的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信號可以在主機的 </a:t>
            </a:r>
            <a:r>
              <a:rPr lang="en-US" altLang="zh-TW" b="0" i="0" dirty="0">
                <a:solidFill>
                  <a:srgbClr val="262626"/>
                </a:solidFill>
                <a:effectLst/>
                <a:latin typeface="-apple-system"/>
              </a:rPr>
              <a:t>ARVALID </a:t>
            </a:r>
            <a:r>
              <a:rPr lang="zh-TW" altLang="en-US" b="0" i="0" dirty="0">
                <a:solidFill>
                  <a:srgbClr val="262626"/>
                </a:solidFill>
                <a:effectLst/>
                <a:latin typeface="-apple-system"/>
              </a:rPr>
              <a:t>信號之前、之後或同時置位（如單頭箭頭所示）。</a:t>
            </a:r>
          </a:p>
          <a:p>
            <a:pPr algn="l">
              <a:spcAft>
                <a:spcPts val="1200"/>
              </a:spcAft>
            </a:pPr>
            <a:r>
              <a:rPr lang="en-US" altLang="zh-TW" b="1" i="0" dirty="0">
                <a:solidFill>
                  <a:srgbClr val="262626"/>
                </a:solidFill>
                <a:effectLst/>
                <a:latin typeface="-apple-system"/>
              </a:rPr>
              <a:t>RVALID </a:t>
            </a:r>
            <a:r>
              <a:rPr lang="zh-TW" altLang="en-US" b="1" i="0" dirty="0">
                <a:solidFill>
                  <a:srgbClr val="262626"/>
                </a:solidFill>
                <a:effectLst/>
                <a:latin typeface="-apple-system"/>
              </a:rPr>
              <a:t>和 </a:t>
            </a:r>
            <a:r>
              <a:rPr lang="en-US" altLang="zh-TW" b="1" i="0" dirty="0">
                <a:solidFill>
                  <a:srgbClr val="262626"/>
                </a:solidFill>
                <a:effectLst/>
                <a:latin typeface="-apple-system"/>
              </a:rPr>
              <a:t>RREADY </a:t>
            </a:r>
            <a:r>
              <a:rPr lang="zh-TW" altLang="en-US" b="1" i="0" dirty="0">
                <a:solidFill>
                  <a:srgbClr val="262626"/>
                </a:solidFill>
                <a:effectLst/>
                <a:latin typeface="-apple-system"/>
              </a:rPr>
              <a:t>信號</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從機的 </a:t>
            </a:r>
            <a:r>
              <a:rPr lang="en-US" altLang="zh-TW" b="1" i="0" dirty="0">
                <a:solidFill>
                  <a:srgbClr val="262626"/>
                </a:solidFill>
                <a:effectLst/>
                <a:latin typeface="-apple-system"/>
              </a:rPr>
              <a:t>RVALID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依賴性</a:t>
            </a:r>
            <a:r>
              <a:rPr lang="zh-TW" altLang="en-US" b="0" i="0" dirty="0">
                <a:solidFill>
                  <a:srgbClr val="262626"/>
                </a:solidFill>
                <a:effectLst/>
                <a:latin typeface="-apple-system"/>
              </a:rPr>
              <a:t>：從機的 </a:t>
            </a:r>
            <a:r>
              <a:rPr lang="en-US" altLang="zh-TW" b="0" i="0" dirty="0">
                <a:solidFill>
                  <a:srgbClr val="262626"/>
                </a:solidFill>
                <a:effectLst/>
                <a:latin typeface="-apple-system"/>
              </a:rPr>
              <a:t>RVALID </a:t>
            </a:r>
            <a:r>
              <a:rPr lang="zh-TW" altLang="en-US" b="0" i="0" dirty="0">
                <a:solidFill>
                  <a:srgbClr val="262626"/>
                </a:solidFill>
                <a:effectLst/>
                <a:latin typeface="-apple-system"/>
              </a:rPr>
              <a:t>信號必須等待 </a:t>
            </a:r>
            <a:r>
              <a:rPr lang="en-US" altLang="zh-TW" b="0" i="0" dirty="0">
                <a:solidFill>
                  <a:srgbClr val="262626"/>
                </a:solidFill>
                <a:effectLst/>
                <a:latin typeface="-apple-system"/>
              </a:rPr>
              <a:t>ARVALID </a:t>
            </a:r>
            <a:r>
              <a:rPr lang="zh-TW" altLang="en-US" b="0" i="0" dirty="0">
                <a:solidFill>
                  <a:srgbClr val="262626"/>
                </a:solidFill>
                <a:effectLst/>
                <a:latin typeface="-apple-system"/>
              </a:rPr>
              <a:t>和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信號均置位後才能置位（如雙頭箭頭所示）。</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禁止等待</a:t>
            </a:r>
            <a:r>
              <a:rPr lang="zh-TW" altLang="en-US" b="0" i="0" dirty="0">
                <a:solidFill>
                  <a:srgbClr val="262626"/>
                </a:solidFill>
                <a:effectLst/>
                <a:latin typeface="-apple-system"/>
              </a:rPr>
              <a:t>：</a:t>
            </a:r>
            <a:r>
              <a:rPr lang="en-US" altLang="zh-TW" b="0" i="0" dirty="0">
                <a:solidFill>
                  <a:srgbClr val="262626"/>
                </a:solidFill>
                <a:effectLst/>
                <a:latin typeface="-apple-system"/>
              </a:rPr>
              <a:t>RVALID </a:t>
            </a:r>
            <a:r>
              <a:rPr lang="zh-TW" altLang="en-US" b="0" i="0" dirty="0">
                <a:solidFill>
                  <a:srgbClr val="262626"/>
                </a:solidFill>
                <a:effectLst/>
                <a:latin typeface="-apple-system"/>
              </a:rPr>
              <a:t>信號不能等待主機的 </a:t>
            </a:r>
            <a:r>
              <a:rPr lang="en-US" altLang="zh-TW" b="0" i="0" dirty="0">
                <a:solidFill>
                  <a:srgbClr val="262626"/>
                </a:solidFill>
                <a:effectLst/>
                <a:latin typeface="-apple-system"/>
              </a:rPr>
              <a:t>RREADY </a:t>
            </a:r>
            <a:r>
              <a:rPr lang="zh-TW" altLang="en-US" b="0" i="0" dirty="0">
                <a:solidFill>
                  <a:srgbClr val="262626"/>
                </a:solidFill>
                <a:effectLst/>
                <a:latin typeface="-apple-system"/>
              </a:rPr>
              <a:t>信號置位後才置位，以防止死鎖。</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主機的 </a:t>
            </a:r>
            <a:r>
              <a:rPr lang="en-US" altLang="zh-TW" b="1" i="0" dirty="0">
                <a:solidFill>
                  <a:srgbClr val="262626"/>
                </a:solidFill>
                <a:effectLst/>
                <a:latin typeface="-apple-system"/>
              </a:rPr>
              <a:t>RREADY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無依賴性</a:t>
            </a:r>
            <a:r>
              <a:rPr lang="zh-TW" altLang="en-US" b="0" i="0" dirty="0">
                <a:solidFill>
                  <a:srgbClr val="262626"/>
                </a:solidFill>
                <a:effectLst/>
                <a:latin typeface="-apple-system"/>
              </a:rPr>
              <a:t>：主機的 </a:t>
            </a:r>
            <a:r>
              <a:rPr lang="en-US" altLang="zh-TW" b="0" i="0" dirty="0">
                <a:solidFill>
                  <a:srgbClr val="262626"/>
                </a:solidFill>
                <a:effectLst/>
                <a:latin typeface="-apple-system"/>
              </a:rPr>
              <a:t>RREADY </a:t>
            </a:r>
            <a:r>
              <a:rPr lang="zh-TW" altLang="en-US" b="0" i="0" dirty="0">
                <a:solidFill>
                  <a:srgbClr val="262626"/>
                </a:solidFill>
                <a:effectLst/>
                <a:latin typeface="-apple-system"/>
              </a:rPr>
              <a:t>信號可以在從機的 </a:t>
            </a:r>
            <a:r>
              <a:rPr lang="en-US" altLang="zh-TW" b="0" i="0" dirty="0">
                <a:solidFill>
                  <a:srgbClr val="262626"/>
                </a:solidFill>
                <a:effectLst/>
                <a:latin typeface="-apple-system"/>
              </a:rPr>
              <a:t>RVALID </a:t>
            </a:r>
            <a:r>
              <a:rPr lang="zh-TW" altLang="en-US" b="0" i="0" dirty="0">
                <a:solidFill>
                  <a:srgbClr val="262626"/>
                </a:solidFill>
                <a:effectLst/>
                <a:latin typeface="-apple-system"/>
              </a:rPr>
              <a:t>之前、之後或同時置位（如單頭箭頭所示）。</a:t>
            </a:r>
          </a:p>
          <a:p>
            <a:pPr algn="l">
              <a:spcAft>
                <a:spcPts val="1200"/>
              </a:spcAft>
            </a:pPr>
            <a:r>
              <a:rPr lang="en-US" altLang="zh-TW" b="1" i="0" dirty="0">
                <a:solidFill>
                  <a:srgbClr val="262626"/>
                </a:solidFill>
                <a:effectLst/>
                <a:latin typeface="-apple-system"/>
              </a:rPr>
              <a:t>BVALID </a:t>
            </a:r>
            <a:r>
              <a:rPr lang="zh-TW" altLang="en-US" b="1" i="0" dirty="0">
                <a:solidFill>
                  <a:srgbClr val="262626"/>
                </a:solidFill>
                <a:effectLst/>
                <a:latin typeface="-apple-system"/>
              </a:rPr>
              <a:t>信號</a:t>
            </a:r>
          </a:p>
          <a:p>
            <a:pPr algn="l"/>
            <a:r>
              <a:rPr lang="zh-TW" altLang="en-US" b="0" i="0" dirty="0">
                <a:solidFill>
                  <a:srgbClr val="262626"/>
                </a:solidFill>
                <a:effectLst/>
                <a:latin typeface="-apple-system"/>
              </a:rPr>
              <a:t>根據上節的分析內容，</a:t>
            </a:r>
            <a:r>
              <a:rPr lang="en-US" altLang="zh-TW" b="0" i="0" dirty="0">
                <a:solidFill>
                  <a:srgbClr val="262626"/>
                </a:solidFill>
                <a:effectLst/>
                <a:latin typeface="-apple-system"/>
              </a:rPr>
              <a:t>BVALID </a:t>
            </a:r>
            <a:r>
              <a:rPr lang="zh-TW" altLang="en-US" b="0" i="0" dirty="0">
                <a:solidFill>
                  <a:srgbClr val="262626"/>
                </a:solidFill>
                <a:effectLst/>
                <a:latin typeface="-apple-system"/>
              </a:rPr>
              <a:t>信號的含義如下：</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含義</a:t>
            </a:r>
            <a:r>
              <a:rPr lang="zh-TW" altLang="en-US" b="0" i="0" dirty="0">
                <a:solidFill>
                  <a:srgbClr val="262626"/>
                </a:solidFill>
                <a:effectLst/>
                <a:latin typeface="-apple-system"/>
              </a:rPr>
              <a:t>：</a:t>
            </a:r>
            <a:r>
              <a:rPr lang="en-US" altLang="zh-TW" b="0" i="0" dirty="0">
                <a:solidFill>
                  <a:srgbClr val="262626"/>
                </a:solidFill>
                <a:effectLst/>
                <a:latin typeface="-apple-system"/>
              </a:rPr>
              <a:t>BVALID </a:t>
            </a:r>
            <a:r>
              <a:rPr lang="zh-TW" altLang="en-US" b="0" i="0" dirty="0">
                <a:solidFill>
                  <a:srgbClr val="262626"/>
                </a:solidFill>
                <a:effectLst/>
                <a:latin typeface="-apple-system"/>
              </a:rPr>
              <a:t>信號必須等待 </a:t>
            </a:r>
            <a:r>
              <a:rPr lang="en-US" altLang="zh-TW" b="0" i="0" dirty="0">
                <a:solidFill>
                  <a:srgbClr val="262626"/>
                </a:solidFill>
                <a:effectLst/>
                <a:latin typeface="-apple-system"/>
              </a:rPr>
              <a:t>WVALID </a:t>
            </a:r>
            <a:r>
              <a:rPr lang="zh-TW" altLang="en-US" b="0" i="0" dirty="0">
                <a:solidFill>
                  <a:srgbClr val="262626"/>
                </a:solidFill>
                <a:effectLst/>
                <a:latin typeface="-apple-system"/>
              </a:rPr>
              <a:t>和 </a:t>
            </a:r>
            <a:r>
              <a:rPr lang="en-US" altLang="zh-TW" b="0" i="0" dirty="0">
                <a:solidFill>
                  <a:srgbClr val="262626"/>
                </a:solidFill>
                <a:effectLst/>
                <a:latin typeface="-apple-system"/>
              </a:rPr>
              <a:t>WREADY </a:t>
            </a:r>
            <a:r>
              <a:rPr lang="zh-TW" altLang="en-US" b="0" i="0" dirty="0">
                <a:solidFill>
                  <a:srgbClr val="262626"/>
                </a:solidFill>
                <a:effectLst/>
                <a:latin typeface="-apple-system"/>
              </a:rPr>
              <a:t>信號均置位後才能置位，並且還依賴於 </a:t>
            </a:r>
            <a:r>
              <a:rPr lang="en-US" altLang="zh-TW" b="0" i="0" dirty="0">
                <a:solidFill>
                  <a:srgbClr val="262626"/>
                </a:solidFill>
                <a:effectLst/>
                <a:latin typeface="-apple-system"/>
              </a:rPr>
              <a:t>WLAST </a:t>
            </a:r>
            <a:r>
              <a:rPr lang="zh-TW" altLang="en-US" b="0" i="0" dirty="0">
                <a:solidFill>
                  <a:srgbClr val="262626"/>
                </a:solidFill>
                <a:effectLst/>
                <a:latin typeface="-apple-system"/>
              </a:rPr>
              <a:t>信號的置位。</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原因</a:t>
            </a:r>
            <a:r>
              <a:rPr lang="zh-TW" altLang="en-US" b="0" i="0" dirty="0">
                <a:solidFill>
                  <a:srgbClr val="262626"/>
                </a:solidFill>
                <a:effectLst/>
                <a:latin typeface="-apple-system"/>
              </a:rPr>
              <a:t>：</a:t>
            </a:r>
            <a:r>
              <a:rPr lang="en-US" altLang="zh-TW" b="0" i="0" dirty="0">
                <a:solidFill>
                  <a:srgbClr val="262626"/>
                </a:solidFill>
                <a:effectLst/>
                <a:latin typeface="-apple-system"/>
              </a:rPr>
              <a:t>BVALID </a:t>
            </a:r>
            <a:r>
              <a:rPr lang="zh-TW" altLang="en-US" b="0" i="0" dirty="0">
                <a:solidFill>
                  <a:srgbClr val="262626"/>
                </a:solidFill>
                <a:effectLst/>
                <a:latin typeface="-apple-system"/>
              </a:rPr>
              <a:t>是寫響應有效信號，表示寫操作的結果。</a:t>
            </a:r>
            <a:r>
              <a:rPr lang="en-US" altLang="zh-TW" b="0" i="0" dirty="0">
                <a:solidFill>
                  <a:srgbClr val="262626"/>
                </a:solidFill>
                <a:effectLst/>
                <a:latin typeface="-apple-system"/>
              </a:rPr>
              <a:t>WLAST </a:t>
            </a:r>
            <a:r>
              <a:rPr lang="zh-TW" altLang="en-US" b="0" i="0" dirty="0">
                <a:solidFill>
                  <a:srgbClr val="262626"/>
                </a:solidFill>
                <a:effectLst/>
                <a:latin typeface="-apple-system"/>
              </a:rPr>
              <a:t>信號用來表徵最後一個數據的傳輸，只有在 </a:t>
            </a:r>
            <a:r>
              <a:rPr lang="en-US" altLang="zh-TW" b="0" i="0" dirty="0">
                <a:solidFill>
                  <a:srgbClr val="262626"/>
                </a:solidFill>
                <a:effectLst/>
                <a:latin typeface="-apple-system"/>
              </a:rPr>
              <a:t>WLAST </a:t>
            </a:r>
            <a:r>
              <a:rPr lang="zh-TW" altLang="en-US" b="0" i="0" dirty="0">
                <a:solidFill>
                  <a:srgbClr val="262626"/>
                </a:solidFill>
                <a:effectLst/>
                <a:latin typeface="-apple-system"/>
              </a:rPr>
              <a:t>被置位之前，突發傳輸是不會結束的。</a:t>
            </a:r>
          </a:p>
          <a:p>
            <a:pPr algn="l"/>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69</a:t>
            </a:fld>
            <a:endParaRPr lang="zh-CN" altLang="en-US"/>
          </a:p>
        </p:txBody>
      </p:sp>
    </p:spTree>
    <p:extLst>
      <p:ext uri="{BB962C8B-B14F-4D97-AF65-F5344CB8AC3E}">
        <p14:creationId xmlns:p14="http://schemas.microsoft.com/office/powerpoint/2010/main" val="6378250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剛剛有提到</a:t>
            </a:r>
            <a:r>
              <a:rPr lang="en-US" altLang="zh-TW" dirty="0"/>
              <a:t>MLWE</a:t>
            </a:r>
            <a:r>
              <a:rPr lang="zh-TW" altLang="en-US" dirty="0"/>
              <a:t>是這個演算法的安全性核心，我們這邊用一個數值例來講解</a:t>
            </a:r>
            <a:r>
              <a:rPr lang="en-US" altLang="zh-TW" dirty="0"/>
              <a:t>MLWE</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2*2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s1</a:t>
            </a:r>
            <a:r>
              <a:rPr lang="zh-TW" altLang="en-US" dirty="0"/>
              <a:t>跟</a:t>
            </a:r>
            <a:r>
              <a:rPr lang="en-US" altLang="zh-TW" dirty="0"/>
              <a:t>s2</a:t>
            </a:r>
            <a:r>
              <a:rPr lang="zh-TW" altLang="en-US" dirty="0"/>
              <a:t>。經過隨經產生的結果再經過右邊的運算，我們先將</a:t>
            </a:r>
            <a:r>
              <a:rPr lang="en-US" altLang="zh-TW" dirty="0"/>
              <a:t>A</a:t>
            </a:r>
            <a:r>
              <a:rPr lang="zh-TW" altLang="en-US" dirty="0"/>
              <a:t>與</a:t>
            </a:r>
            <a:r>
              <a:rPr lang="en-US" altLang="zh-TW" dirty="0"/>
              <a:t>s1</a:t>
            </a:r>
            <a:r>
              <a:rPr lang="zh-TW" altLang="en-US" dirty="0"/>
              <a:t>做相乘，再加上</a:t>
            </a:r>
            <a:r>
              <a:rPr lang="en-US" altLang="zh-TW" dirty="0"/>
              <a:t>s2</a:t>
            </a:r>
            <a:r>
              <a:rPr lang="zh-TW" altLang="en-US" dirty="0"/>
              <a:t>，然後再去做餘</a:t>
            </a:r>
            <a:r>
              <a:rPr lang="en-US" altLang="zh-TW" dirty="0"/>
              <a:t>q</a:t>
            </a:r>
            <a:r>
              <a:rPr lang="zh-TW" altLang="en-US" dirty="0"/>
              <a:t>的動作，最後我們就會得到</a:t>
            </a:r>
            <a:r>
              <a:rPr lang="en-US" altLang="zh-TW" dirty="0"/>
              <a:t>t</a:t>
            </a:r>
            <a:r>
              <a:rPr lang="zh-TW" altLang="en-US" dirty="0"/>
              <a:t>。我們的公鑰最主要的訊息就是</a:t>
            </a:r>
            <a:r>
              <a:rPr lang="en-US" altLang="zh-TW" dirty="0"/>
              <a:t>A</a:t>
            </a:r>
            <a:r>
              <a:rPr lang="zh-TW" altLang="en-US" dirty="0"/>
              <a:t>與</a:t>
            </a:r>
            <a:r>
              <a:rPr lang="en-US" altLang="zh-TW" dirty="0"/>
              <a:t>t</a:t>
            </a:r>
            <a:r>
              <a:rPr lang="zh-TW" altLang="en-US" dirty="0"/>
              <a:t>，再上面的運算我們可以發現，如果我們要透過</a:t>
            </a:r>
            <a:r>
              <a:rPr lang="en-US" altLang="zh-TW" dirty="0"/>
              <a:t>A</a:t>
            </a:r>
            <a:r>
              <a:rPr lang="zh-TW" altLang="en-US" dirty="0"/>
              <a:t>與</a:t>
            </a:r>
            <a:r>
              <a:rPr lang="en-US" altLang="zh-TW" dirty="0"/>
              <a:t>t</a:t>
            </a:r>
            <a:r>
              <a:rPr lang="zh-TW" altLang="en-US" dirty="0"/>
              <a:t>去反推出</a:t>
            </a:r>
            <a:r>
              <a:rPr lang="en-US" altLang="zh-TW" dirty="0"/>
              <a:t>s1</a:t>
            </a:r>
            <a:r>
              <a:rPr lang="zh-TW" altLang="en-US" dirty="0"/>
              <a:t>是非常困難的，因為有加上隨機向量</a:t>
            </a:r>
            <a:r>
              <a:rPr lang="en-US" altLang="zh-TW" dirty="0"/>
              <a:t>s2</a:t>
            </a:r>
            <a:r>
              <a:rPr lang="zh-TW" altLang="en-US" dirty="0"/>
              <a:t>。我們再將這個問題放置到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的多項式環上，具體來說就是</a:t>
            </a:r>
            <a:r>
              <a:rPr lang="en-US" altLang="zh-TW" dirty="0"/>
              <a:t>A</a:t>
            </a:r>
            <a:r>
              <a:rPr lang="zh-TW" altLang="en-US" dirty="0"/>
              <a:t>的每個元素會有</a:t>
            </a:r>
            <a:r>
              <a:rPr lang="en-US" altLang="zh-TW" dirty="0"/>
              <a:t>256</a:t>
            </a:r>
            <a:r>
              <a:rPr lang="zh-TW" altLang="en-US" dirty="0"/>
              <a:t>項，分別代表常數到</a:t>
            </a:r>
            <a:r>
              <a:rPr lang="en-US" altLang="zh-TW" dirty="0"/>
              <a:t>x^255</a:t>
            </a:r>
            <a:r>
              <a:rPr lang="zh-TW" altLang="en-US" dirty="0"/>
              <a:t>次的係數，這樣子別人想要推出</a:t>
            </a:r>
            <a:r>
              <a:rPr lang="en-US" altLang="zh-TW" dirty="0"/>
              <a:t>s1</a:t>
            </a:r>
            <a:r>
              <a:rPr lang="zh-TW" altLang="en-US" dirty="0"/>
              <a:t>就會變得更加困難。</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extLst>
      <p:ext uri="{BB962C8B-B14F-4D97-AF65-F5344CB8AC3E}">
        <p14:creationId xmlns:p14="http://schemas.microsoft.com/office/powerpoint/2010/main" val="10842665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3D8056-CEAF-B1C1-49A0-CC2959AB95B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952C1C1-DDB1-E938-B29F-6F01CCFE444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6F2F63-2ED6-AB43-68D7-172A4E338A88}"/>
              </a:ext>
            </a:extLst>
          </p:cNvPr>
          <p:cNvSpPr>
            <a:spLocks noGrp="1"/>
          </p:cNvSpPr>
          <p:nvPr>
            <p:ph type="body" idx="1"/>
          </p:nvPr>
        </p:nvSpPr>
        <p:spPr/>
        <p:txBody>
          <a:bodyPr/>
          <a:lstStyle/>
          <a:p>
            <a:r>
              <a:rPr lang="en-US" altLang="zh-TW" b="1" dirty="0"/>
              <a:t>AXI4-Full </a:t>
            </a:r>
            <a:r>
              <a:rPr lang="zh-TW" altLang="en-US" b="1" dirty="0"/>
              <a:t>支持突發傳輸：</a:t>
            </a:r>
            <a:endParaRPr lang="zh-TW" altLang="en-US" dirty="0"/>
          </a:p>
          <a:p>
            <a:pPr>
              <a:buFont typeface="Arial" panose="020B0604020202020204" pitchFamily="34" charset="0"/>
              <a:buChar char="•"/>
            </a:pPr>
            <a:r>
              <a:rPr lang="zh-TW" altLang="en-US" dirty="0"/>
              <a:t>在 </a:t>
            </a:r>
            <a:r>
              <a:rPr lang="en-US" altLang="zh-TW" dirty="0"/>
              <a:t>AXI4-Full </a:t>
            </a:r>
            <a:r>
              <a:rPr lang="zh-TW" altLang="en-US" dirty="0"/>
              <a:t>中，</a:t>
            </a:r>
            <a:r>
              <a:rPr lang="zh-TW" altLang="en-US" b="1" dirty="0"/>
              <a:t>突發傳輸</a:t>
            </a:r>
            <a:r>
              <a:rPr lang="zh-TW" altLang="en-US" dirty="0"/>
              <a:t>允許一次只提供 </a:t>
            </a:r>
            <a:r>
              <a:rPr lang="zh-TW" altLang="en-US" b="1" dirty="0"/>
              <a:t>起始地址</a:t>
            </a:r>
            <a:r>
              <a:rPr lang="zh-TW" altLang="en-US" dirty="0"/>
              <a:t>，然後連續傳輸多個數據，省去了每次傳輸時提供地址的開銷。</a:t>
            </a:r>
          </a:p>
          <a:p>
            <a:pPr>
              <a:buFont typeface="Arial" panose="020B0604020202020204" pitchFamily="34" charset="0"/>
              <a:buChar char="•"/>
            </a:pPr>
            <a:r>
              <a:rPr lang="zh-TW" altLang="en-US" b="1" dirty="0"/>
              <a:t>突發長度</a:t>
            </a:r>
            <a:r>
              <a:rPr lang="zh-TW" altLang="en-US" dirty="0"/>
              <a:t>可以是大於 </a:t>
            </a:r>
            <a:r>
              <a:rPr lang="en-US" altLang="zh-TW" dirty="0"/>
              <a:t>1 </a:t>
            </a:r>
            <a:r>
              <a:rPr lang="zh-TW" altLang="en-US" dirty="0"/>
              <a:t>的值，代表一次傳輸的數據筆數。</a:t>
            </a:r>
          </a:p>
          <a:p>
            <a:r>
              <a:rPr lang="en-US" altLang="zh-TW" b="1" dirty="0"/>
              <a:t>AXI4-Lite </a:t>
            </a:r>
            <a:r>
              <a:rPr lang="zh-TW" altLang="en-US" b="1" dirty="0"/>
              <a:t>的限制：</a:t>
            </a:r>
            <a:endParaRPr lang="zh-TW" altLang="en-US" dirty="0"/>
          </a:p>
          <a:p>
            <a:pPr>
              <a:buFont typeface="Arial" panose="020B0604020202020204" pitchFamily="34" charset="0"/>
              <a:buChar char="•"/>
            </a:pPr>
            <a:r>
              <a:rPr lang="en-US" altLang="zh-TW" dirty="0"/>
              <a:t>AXI4-Lite </a:t>
            </a:r>
            <a:r>
              <a:rPr lang="zh-TW" altLang="en-US" dirty="0"/>
              <a:t>不支持突發傳輸，其突發長度固定為 </a:t>
            </a:r>
            <a:r>
              <a:rPr lang="en-US" altLang="zh-TW" dirty="0"/>
              <a:t>1</a:t>
            </a:r>
            <a:r>
              <a:rPr lang="zh-TW" altLang="en-US" dirty="0"/>
              <a:t>。</a:t>
            </a:r>
            <a:br>
              <a:rPr lang="zh-TW" altLang="en-US" dirty="0"/>
            </a:br>
            <a:r>
              <a:rPr lang="zh-TW" altLang="en-US" dirty="0"/>
              <a:t>也就是說，每次傳輸需要單獨提供地址，只能進行單筆數據操作。</a:t>
            </a:r>
          </a:p>
          <a:p>
            <a:r>
              <a:rPr lang="zh-TW" altLang="en-US" b="1" dirty="0"/>
              <a:t>突發傳輸的通俗說法：</a:t>
            </a:r>
            <a:endParaRPr lang="zh-TW" altLang="en-US" dirty="0"/>
          </a:p>
          <a:p>
            <a:pPr>
              <a:buFont typeface="Arial" panose="020B0604020202020204" pitchFamily="34" charset="0"/>
              <a:buChar char="•"/>
            </a:pPr>
            <a:r>
              <a:rPr lang="zh-TW" altLang="en-US" dirty="0"/>
              <a:t>一次只需提供起始地址，協議會自動遞增地址來傳輸多筆數據。</a:t>
            </a:r>
          </a:p>
          <a:p>
            <a:pPr>
              <a:buFont typeface="Arial" panose="020B0604020202020204" pitchFamily="34" charset="0"/>
              <a:buChar char="•"/>
            </a:pPr>
            <a:r>
              <a:rPr lang="zh-TW" altLang="en-US" dirty="0"/>
              <a:t>例如：</a:t>
            </a:r>
          </a:p>
          <a:p>
            <a:pPr marL="742950" lvl="1" indent="-285750">
              <a:buFont typeface="Arial" panose="020B0604020202020204" pitchFamily="34" charset="0"/>
              <a:buChar char="•"/>
            </a:pPr>
            <a:r>
              <a:rPr lang="zh-TW" altLang="en-US" dirty="0"/>
              <a:t>起始地址：</a:t>
            </a:r>
            <a:r>
              <a:rPr lang="en-US" altLang="zh-TW" dirty="0"/>
              <a:t>0x00</a:t>
            </a:r>
          </a:p>
          <a:p>
            <a:pPr marL="742950" lvl="1" indent="-285750">
              <a:buFont typeface="Arial" panose="020B0604020202020204" pitchFamily="34" charset="0"/>
              <a:buChar char="•"/>
            </a:pPr>
            <a:r>
              <a:rPr lang="zh-TW" altLang="en-US" dirty="0"/>
              <a:t>突發長度：</a:t>
            </a:r>
            <a:r>
              <a:rPr lang="en-US" altLang="zh-TW" dirty="0"/>
              <a:t>8</a:t>
            </a:r>
          </a:p>
          <a:p>
            <a:pPr marL="742950" lvl="1" indent="-285750">
              <a:buFont typeface="Arial" panose="020B0604020202020204" pitchFamily="34" charset="0"/>
              <a:buChar char="•"/>
            </a:pPr>
            <a:r>
              <a:rPr lang="zh-TW" altLang="en-US" dirty="0"/>
              <a:t>數據會依次寫入地址範圍 </a:t>
            </a:r>
            <a:r>
              <a:rPr lang="en-US" altLang="zh-TW" dirty="0"/>
              <a:t>0x00 </a:t>
            </a:r>
            <a:r>
              <a:rPr lang="zh-TW" altLang="en-US" dirty="0"/>
              <a:t>到 </a:t>
            </a:r>
            <a:r>
              <a:rPr lang="en-US" altLang="zh-TW" dirty="0"/>
              <a:t>0x07 </a:t>
            </a:r>
            <a:r>
              <a:rPr lang="zh-TW" altLang="en-US" dirty="0"/>
              <a:t>中，完成 </a:t>
            </a:r>
            <a:r>
              <a:rPr lang="en-US" altLang="zh-TW" dirty="0"/>
              <a:t>8 </a:t>
            </a:r>
            <a:r>
              <a:rPr lang="zh-TW" altLang="en-US" dirty="0"/>
              <a:t>筆數據的傳輸。</a:t>
            </a:r>
          </a:p>
          <a:p>
            <a:pPr algn="l">
              <a:spcBef>
                <a:spcPts val="600"/>
              </a:spcBef>
              <a:spcAft>
                <a:spcPts val="600"/>
              </a:spcAft>
              <a:buFont typeface="+mj-lt"/>
              <a:buNone/>
            </a:pPr>
            <a:endParaRPr lang="en-US" altLang="zh-TW" b="0" i="0" dirty="0">
              <a:solidFill>
                <a:srgbClr val="333333"/>
              </a:solidFill>
              <a:effectLst/>
              <a:latin typeface="Roboto" panose="02000000000000000000" pitchFamily="2" charset="0"/>
            </a:endParaRPr>
          </a:p>
          <a:p>
            <a:r>
              <a:rPr lang="zh-TW" altLang="en-US" b="1" dirty="0"/>
              <a:t>突發長度 </a:t>
            </a:r>
            <a:r>
              <a:rPr lang="en-US" altLang="zh-TW" b="1" dirty="0"/>
              <a:t>(Burst Length)</a:t>
            </a:r>
            <a:r>
              <a:rPr lang="zh-TW" altLang="en-US" b="1" dirty="0"/>
              <a:t>：</a:t>
            </a:r>
            <a:endParaRPr lang="zh-TW" altLang="en-US" dirty="0"/>
          </a:p>
          <a:p>
            <a:pPr>
              <a:buFont typeface="Arial" panose="020B0604020202020204" pitchFamily="34" charset="0"/>
              <a:buChar char="•"/>
            </a:pPr>
            <a:r>
              <a:rPr lang="en-US" altLang="zh-TW" dirty="0"/>
              <a:t>AXI </a:t>
            </a:r>
            <a:r>
              <a:rPr lang="zh-TW" altLang="en-US" dirty="0"/>
              <a:t>突發長度定義了一次突發傳輸中包含的數據節數（或數據傳輸次數）。</a:t>
            </a:r>
          </a:p>
          <a:p>
            <a:pPr>
              <a:buFont typeface="Arial" panose="020B0604020202020204" pitchFamily="34" charset="0"/>
              <a:buChar char="•"/>
            </a:pPr>
            <a:r>
              <a:rPr lang="zh-TW" altLang="en-US" b="1" dirty="0"/>
              <a:t>讀操作使用</a:t>
            </a:r>
            <a:r>
              <a:rPr lang="zh-TW" altLang="en-US" dirty="0"/>
              <a:t> </a:t>
            </a:r>
            <a:r>
              <a:rPr lang="en-US" altLang="zh-TW" dirty="0"/>
              <a:t>ARLEN[7:0]</a:t>
            </a:r>
            <a:r>
              <a:rPr lang="zh-TW" altLang="en-US" dirty="0"/>
              <a:t>，</a:t>
            </a:r>
            <a:r>
              <a:rPr lang="zh-TW" altLang="en-US" b="1" dirty="0"/>
              <a:t>寫操作使用</a:t>
            </a:r>
            <a:r>
              <a:rPr lang="zh-TW" altLang="en-US" dirty="0"/>
              <a:t> </a:t>
            </a:r>
            <a:r>
              <a:rPr lang="en-US" altLang="zh-TW" dirty="0"/>
              <a:t>AWLEN[7:0]</a:t>
            </a:r>
            <a:r>
              <a:rPr lang="zh-TW" altLang="en-US" dirty="0"/>
              <a:t>。</a:t>
            </a:r>
          </a:p>
          <a:p>
            <a:pPr>
              <a:buFont typeface="Arial" panose="020B0604020202020204" pitchFamily="34" charset="0"/>
              <a:buChar char="•"/>
            </a:pPr>
            <a:r>
              <a:rPr lang="zh-TW" altLang="en-US" dirty="0"/>
              <a:t>根據 </a:t>
            </a:r>
            <a:r>
              <a:rPr lang="en-US" altLang="zh-TW" dirty="0"/>
              <a:t>AXI </a:t>
            </a:r>
            <a:r>
              <a:rPr lang="zh-TW" altLang="en-US" dirty="0"/>
              <a:t>協議規定，突發長度實際為 </a:t>
            </a:r>
            <a:r>
              <a:rPr lang="en-US" altLang="zh-TW" dirty="0" err="1"/>
              <a:t>AxLEN</a:t>
            </a:r>
            <a:r>
              <a:rPr lang="en-US" altLang="zh-TW" dirty="0"/>
              <a:t> + 1</a:t>
            </a:r>
            <a:r>
              <a:rPr lang="zh-TW" altLang="en-US" dirty="0"/>
              <a:t>。</a:t>
            </a:r>
            <a:br>
              <a:rPr lang="zh-TW" altLang="en-US" dirty="0"/>
            </a:br>
            <a:r>
              <a:rPr lang="zh-TW" altLang="en-US" dirty="0"/>
              <a:t>例如：如果 </a:t>
            </a:r>
            <a:r>
              <a:rPr lang="en-US" altLang="zh-TW" dirty="0"/>
              <a:t>ARLEN = 0x03</a:t>
            </a:r>
            <a:r>
              <a:rPr lang="zh-TW" altLang="en-US" dirty="0"/>
              <a:t>，則突發長度為 </a:t>
            </a:r>
            <a:r>
              <a:rPr lang="en-US" altLang="zh-TW" dirty="0"/>
              <a:t>3 + 1 = 4</a:t>
            </a:r>
            <a:r>
              <a:rPr lang="zh-TW" altLang="en-US" dirty="0"/>
              <a:t>，表示本次傳輸包含 </a:t>
            </a:r>
            <a:r>
              <a:rPr lang="en-US" altLang="zh-TW" dirty="0"/>
              <a:t>4 </a:t>
            </a:r>
            <a:r>
              <a:rPr lang="zh-TW" altLang="en-US" dirty="0"/>
              <a:t>次數據操作。</a:t>
            </a:r>
          </a:p>
          <a:p>
            <a:r>
              <a:rPr lang="zh-TW" altLang="en-US" b="1" dirty="0"/>
              <a:t>遵守的規則：</a:t>
            </a:r>
            <a:endParaRPr lang="zh-TW" altLang="en-US" dirty="0"/>
          </a:p>
          <a:p>
            <a:pPr>
              <a:buFont typeface="Arial" panose="020B0604020202020204" pitchFamily="34" charset="0"/>
              <a:buChar char="•"/>
            </a:pPr>
            <a:r>
              <a:rPr lang="en-US" altLang="zh-TW" b="1" dirty="0"/>
              <a:t>WRAP </a:t>
            </a:r>
            <a:r>
              <a:rPr lang="zh-TW" altLang="en-US" b="1" dirty="0"/>
              <a:t>傳輸類型：</a:t>
            </a:r>
            <a:r>
              <a:rPr lang="zh-TW" altLang="en-US" dirty="0"/>
              <a:t> 突發長度必須是 </a:t>
            </a:r>
            <a:r>
              <a:rPr lang="en-US" altLang="zh-TW" dirty="0"/>
              <a:t>2, 4, 8, 16 </a:t>
            </a:r>
            <a:r>
              <a:rPr lang="zh-TW" altLang="en-US" dirty="0"/>
              <a:t>之一，原因是 </a:t>
            </a:r>
            <a:r>
              <a:rPr lang="en-US" altLang="zh-TW" dirty="0"/>
              <a:t>WRAP </a:t>
            </a:r>
            <a:r>
              <a:rPr lang="zh-TW" altLang="en-US" dirty="0"/>
              <a:t>模式要求數據以循環方式填充地址。</a:t>
            </a:r>
          </a:p>
          <a:p>
            <a:pPr>
              <a:buFont typeface="Arial" panose="020B0604020202020204" pitchFamily="34" charset="0"/>
              <a:buChar char="•"/>
            </a:pPr>
            <a:r>
              <a:rPr lang="zh-TW" altLang="en-US" b="1" dirty="0"/>
              <a:t>地址跨越限制：</a:t>
            </a:r>
            <a:r>
              <a:rPr lang="zh-TW" altLang="en-US" dirty="0"/>
              <a:t> 一次突發傳輸的地址不能跨越一個 </a:t>
            </a:r>
            <a:r>
              <a:rPr lang="en-US" altLang="zh-TW" dirty="0"/>
              <a:t>4KB </a:t>
            </a:r>
            <a:r>
              <a:rPr lang="zh-TW" altLang="en-US" dirty="0"/>
              <a:t>分區，這是為了避免跨越頁面引發存儲器訪問錯誤。</a:t>
            </a:r>
          </a:p>
          <a:p>
            <a:pPr>
              <a:buFont typeface="Arial" panose="020B0604020202020204" pitchFamily="34" charset="0"/>
              <a:buChar char="•"/>
            </a:pPr>
            <a:r>
              <a:rPr lang="zh-TW" altLang="en-US" b="1" dirty="0"/>
              <a:t>不能提前結束 </a:t>
            </a:r>
            <a:r>
              <a:rPr lang="en-US" altLang="zh-TW" b="1" dirty="0"/>
              <a:t>(early termination)</a:t>
            </a:r>
            <a:r>
              <a:rPr lang="zh-TW" altLang="en-US" b="1" dirty="0"/>
              <a:t>：</a:t>
            </a:r>
            <a:r>
              <a:rPr lang="zh-TW" altLang="en-US" dirty="0"/>
              <a:t> 突發傳輸必須完成協議中約定的所有數據操作，否則會導致協議不兼容。</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C427E647-4089-F467-56FB-559BC52D836A}"/>
              </a:ext>
            </a:extLst>
          </p:cNvPr>
          <p:cNvSpPr>
            <a:spLocks noGrp="1"/>
          </p:cNvSpPr>
          <p:nvPr>
            <p:ph type="sldNum" sz="quarter" idx="10"/>
          </p:nvPr>
        </p:nvSpPr>
        <p:spPr/>
        <p:txBody>
          <a:bodyPr/>
          <a:lstStyle/>
          <a:p>
            <a:fld id="{AB2A0F9D-3357-4A94-85C8-3B842B870DC6}" type="slidenum">
              <a:rPr lang="zh-CN" altLang="en-US" smtClean="0"/>
              <a:t>70</a:t>
            </a:fld>
            <a:endParaRPr lang="zh-CN" altLang="en-US"/>
          </a:p>
        </p:txBody>
      </p:sp>
    </p:spTree>
    <p:extLst>
      <p:ext uri="{BB962C8B-B14F-4D97-AF65-F5344CB8AC3E}">
        <p14:creationId xmlns:p14="http://schemas.microsoft.com/office/powerpoint/2010/main" val="72663746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0D6098-6EDB-65BC-F5FF-71F82932240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756A457-EE9E-9600-9D5C-2D9F15500CC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649770C-75E4-25D6-17F3-CB14F80D51CF}"/>
              </a:ext>
            </a:extLst>
          </p:cNvPr>
          <p:cNvSpPr>
            <a:spLocks noGrp="1"/>
          </p:cNvSpPr>
          <p:nvPr>
            <p:ph type="body" idx="1"/>
          </p:nvPr>
        </p:nvSpPr>
        <p:spPr/>
        <p:txBody>
          <a:bodyPr/>
          <a:lstStyle/>
          <a:p>
            <a:r>
              <a:rPr lang="zh-TW" altLang="en-US" b="1" dirty="0"/>
              <a:t>突發傳輸寬度 </a:t>
            </a:r>
            <a:r>
              <a:rPr lang="en-US" altLang="zh-TW" b="1" dirty="0"/>
              <a:t>(Burst Size)</a:t>
            </a:r>
          </a:p>
          <a:p>
            <a:pPr>
              <a:buFont typeface="Arial" panose="020B0604020202020204" pitchFamily="34" charset="0"/>
              <a:buChar char="•"/>
            </a:pPr>
            <a:r>
              <a:rPr lang="zh-TW" altLang="en-US" dirty="0"/>
              <a:t>突發傳輸寬度定義了每周期傳輸的數據量，單位是字節 </a:t>
            </a:r>
            <a:r>
              <a:rPr lang="en-US" altLang="zh-TW" dirty="0"/>
              <a:t>(Byte)</a:t>
            </a:r>
            <a:r>
              <a:rPr lang="zh-TW" altLang="en-US" dirty="0"/>
              <a:t>。</a:t>
            </a:r>
          </a:p>
          <a:p>
            <a:pPr>
              <a:buFont typeface="Arial" panose="020B0604020202020204" pitchFamily="34" charset="0"/>
              <a:buChar char="•"/>
            </a:pPr>
            <a:r>
              <a:rPr lang="zh-TW" altLang="en-US" dirty="0"/>
              <a:t>在 </a:t>
            </a:r>
            <a:r>
              <a:rPr lang="en-US" altLang="zh-TW" dirty="0"/>
              <a:t>AXI </a:t>
            </a:r>
            <a:r>
              <a:rPr lang="zh-TW" altLang="en-US" dirty="0"/>
              <a:t>協議中，這由 </a:t>
            </a:r>
            <a:r>
              <a:rPr lang="en-US" altLang="zh-TW" b="1" dirty="0"/>
              <a:t>AXSIZE </a:t>
            </a:r>
            <a:r>
              <a:rPr lang="zh-TW" altLang="en-US" b="1" dirty="0"/>
              <a:t>信號</a:t>
            </a:r>
            <a:r>
              <a:rPr lang="zh-TW" altLang="en-US" dirty="0"/>
              <a:t> 控制。</a:t>
            </a:r>
          </a:p>
          <a:p>
            <a:pPr>
              <a:buFont typeface="Arial" panose="020B0604020202020204" pitchFamily="34" charset="0"/>
              <a:buChar char="•"/>
            </a:pPr>
            <a:r>
              <a:rPr lang="en-US" altLang="zh-TW" b="1" dirty="0"/>
              <a:t>AXSIZE </a:t>
            </a:r>
            <a:r>
              <a:rPr lang="zh-TW" altLang="en-US" b="1" dirty="0"/>
              <a:t>的位寬為 </a:t>
            </a:r>
            <a:r>
              <a:rPr lang="en-US" altLang="zh-TW" b="1" dirty="0"/>
              <a:t>3-bit</a:t>
            </a:r>
            <a:r>
              <a:rPr lang="zh-TW" altLang="en-US" dirty="0"/>
              <a:t>，用於表示每周期的傳輸寬度，公式</a:t>
            </a:r>
            <a:r>
              <a:rPr lang="en-US" altLang="zh-TW" dirty="0"/>
              <a:t>=</a:t>
            </a:r>
            <a:r>
              <a:rPr lang="en-US" altLang="zh-CN" b="0" i="0" dirty="0">
                <a:solidFill>
                  <a:srgbClr val="333333"/>
                </a:solidFill>
                <a:effectLst/>
                <a:latin typeface="Roboto" panose="02000000000000000000" pitchFamily="2" charset="0"/>
              </a:rPr>
              <a:t>2 ^ AXSIZE</a:t>
            </a:r>
          </a:p>
          <a:p>
            <a:pPr>
              <a:buFont typeface="Arial" panose="020B0604020202020204" pitchFamily="34" charset="0"/>
              <a:buChar char="•"/>
            </a:pPr>
            <a:r>
              <a:rPr lang="zh-TW" altLang="en-US" dirty="0"/>
              <a:t>例如：當 </a:t>
            </a:r>
            <a:r>
              <a:rPr lang="en-US" altLang="zh-TW" dirty="0"/>
              <a:t>AXSIZE = 0b000 </a:t>
            </a:r>
            <a:r>
              <a:rPr lang="zh-TW" altLang="en-US" dirty="0"/>
              <a:t>時，傳輸寬度 </a:t>
            </a:r>
            <a:r>
              <a:rPr lang="en-US" altLang="zh-TW" dirty="0"/>
              <a:t>= 20=12^0 = 120=1 </a:t>
            </a:r>
            <a:r>
              <a:rPr lang="zh-TW" altLang="en-US" dirty="0"/>
              <a:t>字節（</a:t>
            </a:r>
            <a:r>
              <a:rPr lang="en-US" altLang="zh-TW" dirty="0"/>
              <a:t>8 </a:t>
            </a:r>
            <a:r>
              <a:rPr lang="zh-TW" altLang="en-US" dirty="0"/>
              <a:t>位）。</a:t>
            </a:r>
          </a:p>
          <a:p>
            <a:pPr>
              <a:buFont typeface="Arial" panose="020B0604020202020204" pitchFamily="34" charset="0"/>
              <a:buChar char="•"/>
            </a:pPr>
            <a:r>
              <a:rPr lang="zh-TW" altLang="en-US" dirty="0"/>
              <a:t>當 </a:t>
            </a:r>
            <a:r>
              <a:rPr lang="en-US" altLang="zh-TW" dirty="0"/>
              <a:t>AXSIZE = 0b011 </a:t>
            </a:r>
            <a:r>
              <a:rPr lang="zh-TW" altLang="en-US" dirty="0"/>
              <a:t>時，傳輸寬度 </a:t>
            </a:r>
            <a:r>
              <a:rPr lang="en-US" altLang="zh-TW" dirty="0"/>
              <a:t>= 23=82^3 = 823=8 </a:t>
            </a:r>
            <a:r>
              <a:rPr lang="zh-TW" altLang="en-US" dirty="0"/>
              <a:t>字節（</a:t>
            </a:r>
            <a:r>
              <a:rPr lang="en-US" altLang="zh-TW" dirty="0"/>
              <a:t>64 </a:t>
            </a:r>
            <a:r>
              <a:rPr lang="zh-TW" altLang="en-US" dirty="0"/>
              <a:t>位）。</a:t>
            </a: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750"/>
              </a:spcAft>
            </a:pPr>
            <a:r>
              <a:rPr lang="zh-CN" altLang="en-US" b="0" i="0" dirty="0">
                <a:solidFill>
                  <a:srgbClr val="333333"/>
                </a:solidFill>
                <a:effectLst/>
                <a:latin typeface="Roboto" panose="02000000000000000000" pitchFamily="2" charset="0"/>
              </a:rPr>
              <a:t>共有 </a:t>
            </a:r>
            <a:r>
              <a:rPr lang="en-US" altLang="zh-CN" b="0" i="0" dirty="0">
                <a:solidFill>
                  <a:srgbClr val="333333"/>
                </a:solidFill>
                <a:effectLst/>
                <a:latin typeface="Roboto" panose="02000000000000000000" pitchFamily="2" charset="0"/>
              </a:rPr>
              <a:t>3 </a:t>
            </a:r>
            <a:r>
              <a:rPr lang="zh-CN" altLang="en-US" b="0" i="0" dirty="0">
                <a:solidFill>
                  <a:srgbClr val="333333"/>
                </a:solidFill>
                <a:effectLst/>
                <a:latin typeface="Roboto" panose="02000000000000000000" pitchFamily="2" charset="0"/>
              </a:rPr>
              <a:t>种，分别为 </a:t>
            </a:r>
            <a:r>
              <a:rPr lang="en-US" altLang="zh-CN" b="0" i="0" dirty="0">
                <a:solidFill>
                  <a:srgbClr val="333333"/>
                </a:solidFill>
                <a:effectLst/>
                <a:latin typeface="Roboto" panose="02000000000000000000" pitchFamily="2" charset="0"/>
              </a:rPr>
              <a:t>FIXED</a:t>
            </a:r>
            <a:r>
              <a:rPr lang="zh-CN" altLang="en-US" b="0" i="0" dirty="0">
                <a:solidFill>
                  <a:srgbClr val="333333"/>
                </a:solidFill>
                <a:effectLst/>
                <a:latin typeface="Roboto" panose="02000000000000000000" pitchFamily="2" charset="0"/>
              </a:rPr>
              <a:t>，</a:t>
            </a:r>
            <a:r>
              <a:rPr lang="en-US" altLang="zh-CN" b="0" i="0" dirty="0">
                <a:solidFill>
                  <a:srgbClr val="333333"/>
                </a:solidFill>
                <a:effectLst/>
                <a:latin typeface="Roboto" panose="02000000000000000000" pitchFamily="2" charset="0"/>
              </a:rPr>
              <a:t>INCR </a:t>
            </a:r>
            <a:r>
              <a:rPr lang="zh-CN" altLang="en-US" b="0" i="0" dirty="0">
                <a:solidFill>
                  <a:srgbClr val="333333"/>
                </a:solidFill>
                <a:effectLst/>
                <a:latin typeface="Roboto" panose="02000000000000000000" pitchFamily="2" charset="0"/>
              </a:rPr>
              <a:t>以及 </a:t>
            </a:r>
            <a:r>
              <a:rPr lang="en-US" altLang="zh-CN" b="0" i="0" dirty="0">
                <a:solidFill>
                  <a:srgbClr val="333333"/>
                </a:solidFill>
                <a:effectLst/>
                <a:latin typeface="Roboto" panose="02000000000000000000" pitchFamily="2" charset="0"/>
              </a:rPr>
              <a:t>WRAP</a:t>
            </a:r>
            <a:r>
              <a:rPr lang="zh-CN" altLang="en-US" b="0" i="0" dirty="0">
                <a:solidFill>
                  <a:srgbClr val="333333"/>
                </a:solidFill>
                <a:effectLst/>
                <a:latin typeface="Roboto" panose="02000000000000000000" pitchFamily="2" charset="0"/>
              </a:rPr>
              <a:t>：</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FIXED</a:t>
            </a:r>
            <a:r>
              <a:rPr lang="zh-CN" altLang="en-US" b="0" i="0" dirty="0">
                <a:solidFill>
                  <a:srgbClr val="333333"/>
                </a:solidFill>
                <a:effectLst/>
                <a:latin typeface="Roboto" panose="02000000000000000000" pitchFamily="2" charset="0"/>
              </a:rPr>
              <a:t>：每次传输事务的地址均为同一地址。该类型适合对同一地址进行反复操作，例如写入或者读出</a:t>
            </a:r>
            <a:r>
              <a:rPr lang="en-US" altLang="zh-CN" b="0" i="0" dirty="0">
                <a:solidFill>
                  <a:srgbClr val="333333"/>
                </a:solidFill>
                <a:effectLst/>
                <a:latin typeface="Roboto" panose="02000000000000000000" pitchFamily="2" charset="0"/>
              </a:rPr>
              <a:t>FIFO</a:t>
            </a:r>
            <a:r>
              <a:rPr lang="zh-CN" altLang="en-US" b="0" i="0" dirty="0">
                <a:solidFill>
                  <a:srgbClr val="333333"/>
                </a:solidFill>
                <a:effectLst/>
                <a:latin typeface="Roboto" panose="02000000000000000000" pitchFamily="2" charset="0"/>
              </a:rPr>
              <a:t>，其操作地址就是固定的。</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INCR</a:t>
            </a:r>
            <a:r>
              <a:rPr lang="zh-CN" altLang="en-US" b="0" i="0" dirty="0">
                <a:solidFill>
                  <a:srgbClr val="333333"/>
                </a:solidFill>
                <a:effectLst/>
                <a:latin typeface="Roboto" panose="02000000000000000000" pitchFamily="2" charset="0"/>
              </a:rPr>
              <a:t>：增量突发，后续数据的地址在初始地址的基础上进行递增，递增幅度与传输宽度相同。适合对于 </a:t>
            </a:r>
            <a:r>
              <a:rPr lang="en-US" altLang="zh-CN" b="0" i="0" dirty="0">
                <a:solidFill>
                  <a:srgbClr val="333333"/>
                </a:solidFill>
                <a:effectLst/>
                <a:latin typeface="Roboto" panose="02000000000000000000" pitchFamily="2" charset="0"/>
              </a:rPr>
              <a:t>RAM </a:t>
            </a:r>
            <a:r>
              <a:rPr lang="zh-CN" altLang="en-US" b="0" i="0" dirty="0">
                <a:solidFill>
                  <a:srgbClr val="333333"/>
                </a:solidFill>
                <a:effectLst/>
                <a:latin typeface="Roboto" panose="02000000000000000000" pitchFamily="2" charset="0"/>
              </a:rPr>
              <a:t>等通过地址映射（</a:t>
            </a:r>
            <a:r>
              <a:rPr lang="en-US" altLang="zh-CN" b="0" i="0" dirty="0">
                <a:solidFill>
                  <a:srgbClr val="333333"/>
                </a:solidFill>
                <a:effectLst/>
                <a:latin typeface="Roboto" panose="02000000000000000000" pitchFamily="2" charset="0"/>
              </a:rPr>
              <a:t>mapped memory</a:t>
            </a:r>
            <a:r>
              <a:rPr lang="zh-CN" altLang="en-US" b="0" i="0" dirty="0">
                <a:solidFill>
                  <a:srgbClr val="333333"/>
                </a:solidFill>
                <a:effectLst/>
                <a:latin typeface="Roboto" panose="02000000000000000000" pitchFamily="2" charset="0"/>
              </a:rPr>
              <a:t>）的存储介质进行读写操作，最为常用</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WRAP</a:t>
            </a:r>
            <a:r>
              <a:rPr lang="zh-CN" altLang="en-US" b="0" i="0" dirty="0">
                <a:solidFill>
                  <a:srgbClr val="333333"/>
                </a:solidFill>
                <a:effectLst/>
                <a:latin typeface="Roboto" panose="02000000000000000000" pitchFamily="2" charset="0"/>
              </a:rPr>
              <a:t>：与增量突发类似，不过其地址增长到最高地址后会跳转到边界地址，再重新递增。适合对</a:t>
            </a:r>
            <a:r>
              <a:rPr lang="en-US" altLang="zh-CN" b="0" i="0" dirty="0">
                <a:solidFill>
                  <a:srgbClr val="333333"/>
                </a:solidFill>
                <a:effectLst/>
                <a:latin typeface="Roboto" panose="02000000000000000000" pitchFamily="2" charset="0"/>
              </a:rPr>
              <a:t>cache</a:t>
            </a:r>
            <a:r>
              <a:rPr lang="zh-CN" altLang="en-US" b="0" i="0" dirty="0">
                <a:solidFill>
                  <a:srgbClr val="333333"/>
                </a:solidFill>
                <a:effectLst/>
                <a:latin typeface="Roboto" panose="02000000000000000000" pitchFamily="2" charset="0"/>
              </a:rPr>
              <a:t>的访问</a:t>
            </a:r>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r>
              <a:rPr lang="zh-CN" altLang="en-US" b="1" i="0" dirty="0">
                <a:solidFill>
                  <a:srgbClr val="333333"/>
                </a:solidFill>
                <a:effectLst/>
                <a:latin typeface="Roboto" panose="02000000000000000000" pitchFamily="2" charset="0"/>
              </a:rPr>
              <a:t>写选取（</a:t>
            </a:r>
            <a:r>
              <a:rPr lang="en-US" altLang="zh-CN" b="1" i="0" dirty="0">
                <a:solidFill>
                  <a:srgbClr val="333333"/>
                </a:solidFill>
                <a:effectLst/>
                <a:latin typeface="Roboto" panose="02000000000000000000" pitchFamily="2" charset="0"/>
              </a:rPr>
              <a:t>Write strobes</a:t>
            </a:r>
            <a:r>
              <a:rPr lang="zh-CN" altLang="en-US" b="1" i="0" dirty="0">
                <a:solidFill>
                  <a:srgbClr val="333333"/>
                </a:solidFill>
                <a:effectLst/>
                <a:latin typeface="Roboto" panose="02000000000000000000" pitchFamily="2" charset="0"/>
              </a:rPr>
              <a:t>）</a:t>
            </a:r>
            <a:endParaRPr lang="zh-CN" altLang="en-US" b="0" i="0" dirty="0">
              <a:solidFill>
                <a:srgbClr val="333333"/>
              </a:solidFill>
              <a:effectLst/>
              <a:latin typeface="Roboto" panose="02000000000000000000" pitchFamily="2" charset="0"/>
            </a:endParaRPr>
          </a:p>
          <a:p>
            <a:pPr algn="l">
              <a:spcAft>
                <a:spcPts val="750"/>
              </a:spcAft>
            </a:pPr>
            <a:r>
              <a:rPr lang="en-US" altLang="zh-TW" dirty="0"/>
              <a:t>WSTRB </a:t>
            </a:r>
            <a:r>
              <a:rPr lang="zh-TW" altLang="en-US" dirty="0"/>
              <a:t>是 </a:t>
            </a:r>
            <a:r>
              <a:rPr lang="en-US" altLang="zh-TW" dirty="0"/>
              <a:t>AXI </a:t>
            </a:r>
            <a:r>
              <a:rPr lang="zh-TW" altLang="en-US" dirty="0"/>
              <a:t>協議中的一個 </a:t>
            </a:r>
            <a:r>
              <a:rPr lang="zh-TW" altLang="en-US" b="1" dirty="0"/>
              <a:t>寫選取信號 </a:t>
            </a:r>
            <a:r>
              <a:rPr lang="en-US" altLang="zh-TW" b="1" dirty="0"/>
              <a:t>(Write strobes)</a:t>
            </a:r>
            <a:r>
              <a:rPr lang="zh-TW" altLang="en-US" dirty="0"/>
              <a:t>，其每一位（</a:t>
            </a:r>
            <a:r>
              <a:rPr lang="en-US" altLang="zh-TW" dirty="0"/>
              <a:t>bit</a:t>
            </a:r>
            <a:r>
              <a:rPr lang="zh-TW" altLang="en-US" dirty="0"/>
              <a:t>）對應數據通道中的一個字節是否有效。當 </a:t>
            </a:r>
            <a:r>
              <a:rPr lang="en-US" altLang="zh-TW" dirty="0"/>
              <a:t>WSTRB[n] </a:t>
            </a:r>
            <a:r>
              <a:rPr lang="zh-TW" altLang="en-US" dirty="0"/>
              <a:t>為 </a:t>
            </a:r>
            <a:r>
              <a:rPr lang="en-US" altLang="zh-TW" dirty="0"/>
              <a:t>1 </a:t>
            </a:r>
            <a:r>
              <a:rPr lang="zh-TW" altLang="en-US" dirty="0"/>
              <a:t>時，對應的數據字節（</a:t>
            </a:r>
            <a:r>
              <a:rPr lang="en-US" altLang="zh-TW" dirty="0"/>
              <a:t>WDATA[8n+7:8n]</a:t>
            </a:r>
            <a:r>
              <a:rPr lang="zh-TW" altLang="en-US" dirty="0"/>
              <a:t>）有效；當 </a:t>
            </a:r>
            <a:r>
              <a:rPr lang="en-US" altLang="zh-TW" dirty="0"/>
              <a:t>WSTRB[n] </a:t>
            </a:r>
            <a:r>
              <a:rPr lang="zh-TW" altLang="en-US" dirty="0"/>
              <a:t>為 </a:t>
            </a:r>
            <a:r>
              <a:rPr lang="en-US" altLang="zh-TW" dirty="0"/>
              <a:t>0 </a:t>
            </a:r>
            <a:r>
              <a:rPr lang="zh-TW" altLang="en-US" dirty="0"/>
              <a:t>時，對應的數據字節無效。例如：在 </a:t>
            </a:r>
            <a:r>
              <a:rPr lang="en-US" altLang="zh-TW" dirty="0"/>
              <a:t>32-bit </a:t>
            </a:r>
            <a:r>
              <a:rPr lang="zh-TW" altLang="en-US" dirty="0"/>
              <a:t>的數據總線中，</a:t>
            </a:r>
            <a:r>
              <a:rPr lang="en-US" altLang="zh-TW" dirty="0"/>
              <a:t>WSTRB </a:t>
            </a:r>
            <a:r>
              <a:rPr lang="zh-TW" altLang="en-US" dirty="0"/>
              <a:t>信號有 </a:t>
            </a:r>
            <a:r>
              <a:rPr lang="en-US" altLang="zh-TW" dirty="0"/>
              <a:t>4 </a:t>
            </a:r>
            <a:r>
              <a:rPr lang="zh-TW" altLang="en-US" dirty="0"/>
              <a:t>個 </a:t>
            </a:r>
            <a:r>
              <a:rPr lang="en-US" altLang="zh-TW" dirty="0"/>
              <a:t>bit</a:t>
            </a:r>
            <a:r>
              <a:rPr lang="zh-TW" altLang="en-US" dirty="0"/>
              <a:t>，分別控制 </a:t>
            </a:r>
            <a:r>
              <a:rPr lang="en-US" altLang="zh-TW" dirty="0"/>
              <a:t>4 </a:t>
            </a:r>
            <a:r>
              <a:rPr lang="zh-TW" altLang="en-US" dirty="0"/>
              <a:t>個字節的有效性。</a:t>
            </a:r>
            <a:endParaRPr lang="en-US" altLang="zh-TW" dirty="0"/>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r>
              <a:rPr lang="zh-CN" altLang="en-US" b="1" i="0" dirty="0">
                <a:solidFill>
                  <a:srgbClr val="333333"/>
                </a:solidFill>
                <a:effectLst/>
                <a:latin typeface="Roboto" panose="02000000000000000000" pitchFamily="2" charset="0"/>
              </a:rPr>
              <a:t>读、写响应（</a:t>
            </a:r>
            <a:r>
              <a:rPr lang="en-US" altLang="zh-CN" b="1" i="0" dirty="0">
                <a:solidFill>
                  <a:srgbClr val="333333"/>
                </a:solidFill>
                <a:effectLst/>
                <a:latin typeface="Roboto" panose="02000000000000000000" pitchFamily="2" charset="0"/>
              </a:rPr>
              <a:t>Read and write response</a:t>
            </a:r>
            <a:r>
              <a:rPr lang="zh-CN" altLang="en-US" b="1" i="0" dirty="0">
                <a:solidFill>
                  <a:srgbClr val="333333"/>
                </a:solidFill>
                <a:effectLst/>
                <a:latin typeface="Roboto" panose="02000000000000000000" pitchFamily="2" charset="0"/>
              </a:rPr>
              <a:t>）</a:t>
            </a:r>
            <a:endParaRPr lang="zh-CN" altLang="en-US" b="0" i="0" dirty="0">
              <a:solidFill>
                <a:srgbClr val="333333"/>
              </a:solidFill>
              <a:effectLst/>
              <a:latin typeface="Roboto" panose="02000000000000000000" pitchFamily="2" charset="0"/>
            </a:endParaRPr>
          </a:p>
          <a:p>
            <a:pPr algn="l">
              <a:spcAft>
                <a:spcPts val="750"/>
              </a:spcAft>
            </a:pPr>
            <a:r>
              <a:rPr lang="zh-CN" altLang="en-US" b="0" i="0" dirty="0">
                <a:solidFill>
                  <a:srgbClr val="333333"/>
                </a:solidFill>
                <a:effectLst/>
                <a:latin typeface="Roboto" panose="02000000000000000000" pitchFamily="2" charset="0"/>
              </a:rPr>
              <a:t>        响应值包括：</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OKAY (0b00)</a:t>
            </a:r>
            <a:r>
              <a:rPr lang="zh-CN" altLang="en-US" b="0" i="0" dirty="0">
                <a:solidFill>
                  <a:srgbClr val="333333"/>
                </a:solidFill>
                <a:effectLst/>
                <a:latin typeface="Roboto" panose="02000000000000000000" pitchFamily="2" charset="0"/>
              </a:rPr>
              <a:t>：正常访问成功。表示已成功完成正常访问</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EXOKAY (0b01)</a:t>
            </a:r>
            <a:r>
              <a:rPr lang="zh-CN" altLang="en-US" b="0" i="0" dirty="0">
                <a:solidFill>
                  <a:srgbClr val="333333"/>
                </a:solidFill>
                <a:effectLst/>
                <a:latin typeface="Roboto" panose="02000000000000000000" pitchFamily="2" charset="0"/>
              </a:rPr>
              <a:t>：专属访问成功。</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SLVERR (0b10)</a:t>
            </a:r>
            <a:r>
              <a:rPr lang="zh-CN" altLang="en-US" b="0" i="0" dirty="0">
                <a:solidFill>
                  <a:srgbClr val="333333"/>
                </a:solidFill>
                <a:effectLst/>
                <a:latin typeface="Roboto" panose="02000000000000000000" pitchFamily="2" charset="0"/>
              </a:rPr>
              <a:t>：从设备错误。已成功访问从设备，但从设备希望向发端主设备返回错误条件（例如，数据读取无效）。</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DECERR (0b11)</a:t>
            </a:r>
            <a:r>
              <a:rPr lang="zh-CN" altLang="en-US" b="0" i="0" dirty="0">
                <a:solidFill>
                  <a:srgbClr val="333333"/>
                </a:solidFill>
                <a:effectLst/>
                <a:latin typeface="Roboto" panose="02000000000000000000" pitchFamily="2" charset="0"/>
              </a:rPr>
              <a:t>：解码器错误。通常由互连组件生成，用于指示传输事务地址处没有任何从设备</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15B424FF-2BAA-030E-0528-FC432985EEEA}"/>
              </a:ext>
            </a:extLst>
          </p:cNvPr>
          <p:cNvSpPr>
            <a:spLocks noGrp="1"/>
          </p:cNvSpPr>
          <p:nvPr>
            <p:ph type="sldNum" sz="quarter" idx="10"/>
          </p:nvPr>
        </p:nvSpPr>
        <p:spPr/>
        <p:txBody>
          <a:bodyPr/>
          <a:lstStyle/>
          <a:p>
            <a:fld id="{AB2A0F9D-3357-4A94-85C8-3B842B870DC6}" type="slidenum">
              <a:rPr lang="zh-CN" altLang="en-US" smtClean="0"/>
              <a:t>71</a:t>
            </a:fld>
            <a:endParaRPr lang="zh-CN" altLang="en-US"/>
          </a:p>
        </p:txBody>
      </p:sp>
    </p:spTree>
    <p:extLst>
      <p:ext uri="{BB962C8B-B14F-4D97-AF65-F5344CB8AC3E}">
        <p14:creationId xmlns:p14="http://schemas.microsoft.com/office/powerpoint/2010/main" val="312600817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78C883-C996-DAEA-AD36-E1DBDEE57A3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874E965-428D-863E-FFA9-5E30FD8E47B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2B96EB2-29B3-9FF1-EFBF-7A6D6A0F06FD}"/>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5ED8769-4804-C465-C4D3-1AE84CA77B95}"/>
              </a:ext>
            </a:extLst>
          </p:cNvPr>
          <p:cNvSpPr>
            <a:spLocks noGrp="1"/>
          </p:cNvSpPr>
          <p:nvPr>
            <p:ph type="sldNum" sz="quarter" idx="10"/>
          </p:nvPr>
        </p:nvSpPr>
        <p:spPr/>
        <p:txBody>
          <a:bodyPr/>
          <a:lstStyle/>
          <a:p>
            <a:fld id="{F4F633F3-5D0E-4770-8750-05DED033C41B}" type="slidenum">
              <a:rPr lang="zh-CN" altLang="en-US" smtClean="0"/>
              <a:t>72</a:t>
            </a:fld>
            <a:endParaRPr lang="zh-CN" altLang="en-US"/>
          </a:p>
        </p:txBody>
      </p:sp>
    </p:spTree>
    <p:extLst>
      <p:ext uri="{BB962C8B-B14F-4D97-AF65-F5344CB8AC3E}">
        <p14:creationId xmlns:p14="http://schemas.microsoft.com/office/powerpoint/2010/main" val="345867985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73</a:t>
            </a:fld>
            <a:endParaRPr lang="zh-CN" altLang="en-US"/>
          </a:p>
        </p:txBody>
      </p:sp>
    </p:spTree>
    <p:extLst>
      <p:ext uri="{BB962C8B-B14F-4D97-AF65-F5344CB8AC3E}">
        <p14:creationId xmlns:p14="http://schemas.microsoft.com/office/powerpoint/2010/main" val="74586368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71FD43-64D3-EF41-1A02-EE7036D07FF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155750B-2E2B-098E-0056-B58F6FE91F3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FDBBB9-9F31-BB25-A81D-E23B11847912}"/>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D14CA1-B1D7-D7E4-1BC9-A5FCAFD1E1C3}"/>
              </a:ext>
            </a:extLst>
          </p:cNvPr>
          <p:cNvSpPr>
            <a:spLocks noGrp="1"/>
          </p:cNvSpPr>
          <p:nvPr>
            <p:ph type="sldNum" sz="quarter" idx="10"/>
          </p:nvPr>
        </p:nvSpPr>
        <p:spPr/>
        <p:txBody>
          <a:bodyPr/>
          <a:lstStyle/>
          <a:p>
            <a:fld id="{F4F633F3-5D0E-4770-8750-05DED033C41B}" type="slidenum">
              <a:rPr lang="zh-CN" altLang="en-US" smtClean="0"/>
              <a:t>74</a:t>
            </a:fld>
            <a:endParaRPr lang="zh-CN" altLang="en-US"/>
          </a:p>
        </p:txBody>
      </p:sp>
    </p:spTree>
    <p:extLst>
      <p:ext uri="{BB962C8B-B14F-4D97-AF65-F5344CB8AC3E}">
        <p14:creationId xmlns:p14="http://schemas.microsoft.com/office/powerpoint/2010/main" val="32488049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75</a:t>
            </a:fld>
            <a:endParaRPr lang="zh-CN" altLang="en-US"/>
          </a:p>
        </p:txBody>
      </p:sp>
    </p:spTree>
    <p:extLst>
      <p:ext uri="{BB962C8B-B14F-4D97-AF65-F5344CB8AC3E}">
        <p14:creationId xmlns:p14="http://schemas.microsoft.com/office/powerpoint/2010/main" val="211993147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187160-A684-7291-60ED-B596BA84C8F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93747E-E087-F71D-BDB3-8FF901749D5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7303140-8596-A281-50A8-CBEDE0DBD02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453B1E-8038-BF40-C39E-DE0F1DD568A9}"/>
              </a:ext>
            </a:extLst>
          </p:cNvPr>
          <p:cNvSpPr>
            <a:spLocks noGrp="1"/>
          </p:cNvSpPr>
          <p:nvPr>
            <p:ph type="sldNum" sz="quarter" idx="10"/>
          </p:nvPr>
        </p:nvSpPr>
        <p:spPr/>
        <p:txBody>
          <a:bodyPr/>
          <a:lstStyle/>
          <a:p>
            <a:fld id="{AB2A0F9D-3357-4A94-85C8-3B842B870DC6}" type="slidenum">
              <a:rPr lang="zh-CN" altLang="en-US" smtClean="0"/>
              <a:t>76</a:t>
            </a:fld>
            <a:endParaRPr lang="zh-CN" altLang="en-US"/>
          </a:p>
        </p:txBody>
      </p:sp>
    </p:spTree>
    <p:extLst>
      <p:ext uri="{BB962C8B-B14F-4D97-AF65-F5344CB8AC3E}">
        <p14:creationId xmlns:p14="http://schemas.microsoft.com/office/powerpoint/2010/main" val="86785516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77</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78</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那另外一個問題是</a:t>
            </a:r>
            <a:r>
              <a:rPr lang="en-US" altLang="zh-TW" dirty="0"/>
              <a:t>MSIS</a:t>
            </a:r>
            <a:r>
              <a:rPr lang="zh-TW" altLang="en-US" dirty="0"/>
              <a:t>問題，主要是用來防止簽名偽造</a:t>
            </a:r>
            <a:r>
              <a:rPr lang="zh-TW" altLang="en-US" b="0" dirty="0"/>
              <a:t>，那我們這邊一樣用一個數值例來講解，</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3*2</a:t>
            </a:r>
            <a:r>
              <a:rPr lang="zh-TW" altLang="en-US" dirty="0"/>
              <a:t>的矩陣</a:t>
            </a:r>
            <a:r>
              <a:rPr lang="en-US" altLang="zh-TW" dirty="0"/>
              <a:t>A</a:t>
            </a:r>
            <a:r>
              <a:rPr lang="zh-TW" altLang="en-US" dirty="0"/>
              <a:t> 。那這個問題的主要目標是要找出向量</a:t>
            </a:r>
            <a:r>
              <a:rPr lang="en-US" altLang="zh-TW" dirty="0"/>
              <a:t>z</a:t>
            </a:r>
            <a:r>
              <a:rPr lang="zh-TW" altLang="en-US" dirty="0"/>
              <a:t>跟</a:t>
            </a:r>
            <a:r>
              <a:rPr lang="en-US" altLang="zh-TW" dirty="0"/>
              <a:t>u</a:t>
            </a:r>
            <a:r>
              <a:rPr lang="zh-TW" altLang="en-US" dirty="0"/>
              <a:t>能夠使得</a:t>
            </a:r>
            <a:r>
              <a:rPr lang="en-US" altLang="zh-TW" dirty="0" err="1"/>
              <a:t>Az+u</a:t>
            </a:r>
            <a:r>
              <a:rPr lang="en-US" altLang="zh-TW" dirty="0"/>
              <a:t> mod q = 0</a:t>
            </a:r>
            <a:r>
              <a:rPr lang="zh-TW" altLang="en-US" dirty="0"/>
              <a:t>。那就亂猜</a:t>
            </a:r>
            <a:r>
              <a:rPr lang="en-US" altLang="zh-TW" dirty="0"/>
              <a:t>z</a:t>
            </a:r>
            <a:r>
              <a:rPr lang="zh-TW" altLang="en-US" dirty="0"/>
              <a:t>和</a:t>
            </a:r>
            <a:r>
              <a:rPr lang="en-US" altLang="zh-TW" dirty="0"/>
              <a:t>u</a:t>
            </a:r>
            <a:r>
              <a:rPr lang="zh-TW" altLang="en-US" dirty="0"/>
              <a:t>的值與</a:t>
            </a:r>
            <a:r>
              <a:rPr lang="en-US" altLang="zh-TW" dirty="0"/>
              <a:t>A</a:t>
            </a:r>
            <a:r>
              <a:rPr lang="zh-TW" altLang="en-US" dirty="0"/>
              <a:t>進行計算，我們可以發現最後的結過並不是等於</a:t>
            </a:r>
            <a:r>
              <a:rPr lang="en-US" altLang="zh-TW" dirty="0"/>
              <a:t>0</a:t>
            </a:r>
            <a:r>
              <a:rPr lang="zh-TW" altLang="en-US" dirty="0"/>
              <a:t>的。所以要透過隨機亂猜去找到</a:t>
            </a:r>
            <a:r>
              <a:rPr lang="en-US" altLang="zh-TW" dirty="0"/>
              <a:t>z</a:t>
            </a:r>
            <a:r>
              <a:rPr lang="zh-TW" altLang="en-US" dirty="0"/>
              <a:t>和</a:t>
            </a:r>
            <a:r>
              <a:rPr lang="en-US" altLang="zh-TW" dirty="0"/>
              <a:t>u</a:t>
            </a:r>
            <a:r>
              <a:rPr lang="zh-TW" altLang="en-US" dirty="0"/>
              <a:t>是困難的，我們又將這個問題放置到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的多項式環上，問題會變得更加難以解決，因此我們利用這個特點確保了攻擊者無法輕易找到符合條件的 </a:t>
            </a:r>
            <a:r>
              <a:rPr lang="en-US" altLang="zh-TW" dirty="0"/>
              <a:t>z </a:t>
            </a:r>
            <a:r>
              <a:rPr lang="zh-TW" altLang="en-US" dirty="0"/>
              <a:t>和 </a:t>
            </a:r>
            <a:r>
              <a:rPr lang="en-US" altLang="zh-TW" dirty="0"/>
              <a:t>u</a:t>
            </a:r>
            <a:r>
              <a:rPr lang="zh-TW" altLang="en-US" dirty="0"/>
              <a:t>，從而不能偽造出有效的簽名。</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1FCB1-C471-62FC-59B5-C7D9FFC501B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530DE79-D992-DF56-5532-BDFDF0BF821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DDD9D9B-229C-9BA1-E1DF-F9D37DFFB15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42EC4E8-C883-84D2-4DB3-61E791F32ADB}"/>
              </a:ext>
            </a:extLst>
          </p:cNvPr>
          <p:cNvSpPr>
            <a:spLocks noGrp="1"/>
          </p:cNvSpPr>
          <p:nvPr>
            <p:ph type="sldNum" sz="quarter" idx="10"/>
          </p:nvPr>
        </p:nvSpPr>
        <p:spPr/>
        <p:txBody>
          <a:bodyPr/>
          <a:lstStyle/>
          <a:p>
            <a:fld id="{F4F633F3-5D0E-4770-8750-05DED033C41B}" type="slidenum">
              <a:rPr lang="zh-CN" altLang="en-US" smtClean="0"/>
              <a:t>9</a:t>
            </a:fld>
            <a:endParaRPr lang="zh-CN" altLang="en-US"/>
          </a:p>
        </p:txBody>
      </p:sp>
    </p:spTree>
    <p:extLst>
      <p:ext uri="{BB962C8B-B14F-4D97-AF65-F5344CB8AC3E}">
        <p14:creationId xmlns:p14="http://schemas.microsoft.com/office/powerpoint/2010/main" val="2979614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a:xfrm>
            <a:off x="9448800" y="6538912"/>
            <a:ext cx="2743200" cy="365125"/>
          </a:xfrm>
        </p:spPr>
        <p:txBody>
          <a:bodyPr/>
          <a:lstStyle>
            <a:lvl1pPr>
              <a:defRPr sz="1400"/>
            </a:lvl1pPr>
          </a:lstStyle>
          <a:p>
            <a:fld id="{565CE74E-AB26-4998-AD42-012C4C1AD076}" type="slidenum">
              <a:rPr lang="zh-CN" altLang="en-US" smtClean="0"/>
              <a:pPr/>
              <a:t>‹#›</a:t>
            </a:fld>
            <a:endParaRPr lang="zh-CN" altLang="en-US" dirty="0"/>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rgbClr val="FFFFFF"/>
          </a:fgClr>
          <a:bgClr>
            <a:schemeClr val="bg1"/>
          </a:bgClr>
        </a:patt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25.emf"/><Relationship Id="rId3" Type="http://schemas.openxmlformats.org/officeDocument/2006/relationships/package" Target="../embeddings/Microsoft_Visio_Drawing.vsdx"/><Relationship Id="rId7" Type="http://schemas.openxmlformats.org/officeDocument/2006/relationships/package" Target="../embeddings/Microsoft_Visio_Drawing2.vsdx"/><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4.emf"/><Relationship Id="rId5" Type="http://schemas.openxmlformats.org/officeDocument/2006/relationships/package" Target="../embeddings/Microsoft_Visio_Drawing1.vsdx"/><Relationship Id="rId4" Type="http://schemas.openxmlformats.org/officeDocument/2006/relationships/image" Target="../media/image23.emf"/></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comments" Target="../comments/comment1.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3" Type="http://schemas.openxmlformats.org/officeDocument/2006/relationships/tags" Target="../tags/tag4.xml"/><Relationship Id="rId7"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package" Target="../embeddings/Microsoft_Visio_Drawing3.vsdx"/><Relationship Id="rId7" Type="http://schemas.openxmlformats.org/officeDocument/2006/relationships/image" Target="../media/image46.png"/><Relationship Id="rId2" Type="http://schemas.openxmlformats.org/officeDocument/2006/relationships/notesSlide" Target="../notesSlides/notesSlide27.xml"/><Relationship Id="rId1" Type="http://schemas.openxmlformats.org/officeDocument/2006/relationships/slideLayout" Target="../slideLayouts/slideLayout7.xml"/><Relationship Id="rId5" Type="http://schemas.openxmlformats.org/officeDocument/2006/relationships/customXml" Target="../ink/ink1.xml"/><Relationship Id="rId4" Type="http://schemas.openxmlformats.org/officeDocument/2006/relationships/image" Target="../media/image45.emf"/></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image" Target="../media/image47.png"/><Relationship Id="rId7" Type="http://schemas.openxmlformats.org/officeDocument/2006/relationships/image" Target="../media/image50.png"/><Relationship Id="rId2" Type="http://schemas.openxmlformats.org/officeDocument/2006/relationships/notesSlide" Target="../notesSlides/notesSlide29.xml"/><Relationship Id="rId1" Type="http://schemas.openxmlformats.org/officeDocument/2006/relationships/slideLayout" Target="../slideLayouts/slideLayout7.xml"/><Relationship Id="rId6" Type="http://schemas.openxmlformats.org/officeDocument/2006/relationships/image" Target="../media/image49.png"/><Relationship Id="rId5" Type="http://schemas.openxmlformats.org/officeDocument/2006/relationships/image" Target="../media/image470.png"/><Relationship Id="rId4" Type="http://schemas.openxmlformats.org/officeDocument/2006/relationships/image" Target="../media/image48.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54.png"/></Relationships>
</file>

<file path=ppt/slides/_rels/slide32.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image" Target="../media/image55.png"/><Relationship Id="rId7" Type="http://schemas.openxmlformats.org/officeDocument/2006/relationships/image" Target="../media/image59.png"/><Relationship Id="rId2" Type="http://schemas.openxmlformats.org/officeDocument/2006/relationships/notesSlide" Target="../notesSlides/notesSlide32.xml"/><Relationship Id="rId1" Type="http://schemas.openxmlformats.org/officeDocument/2006/relationships/slideLayout" Target="../slideLayouts/slideLayout7.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33.xml.rels><?xml version="1.0" encoding="UTF-8" standalone="yes"?>
<Relationships xmlns="http://schemas.openxmlformats.org/package/2006/relationships"><Relationship Id="rId8" Type="http://schemas.openxmlformats.org/officeDocument/2006/relationships/image" Target="../media/image66.png"/><Relationship Id="rId3" Type="http://schemas.openxmlformats.org/officeDocument/2006/relationships/image" Target="../media/image61.png"/><Relationship Id="rId7" Type="http://schemas.openxmlformats.org/officeDocument/2006/relationships/image" Target="../media/image65.png"/><Relationship Id="rId2" Type="http://schemas.openxmlformats.org/officeDocument/2006/relationships/notesSlide" Target="../notesSlides/notesSlide33.xml"/><Relationship Id="rId1" Type="http://schemas.openxmlformats.org/officeDocument/2006/relationships/slideLayout" Target="../slideLayouts/slideLayout7.xml"/><Relationship Id="rId6" Type="http://schemas.openxmlformats.org/officeDocument/2006/relationships/image" Target="../media/image64.png"/><Relationship Id="rId5" Type="http://schemas.openxmlformats.org/officeDocument/2006/relationships/image" Target="../media/image63.png"/><Relationship Id="rId4" Type="http://schemas.openxmlformats.org/officeDocument/2006/relationships/image" Target="../media/image62.png"/></Relationships>
</file>

<file path=ppt/slides/_rels/slide3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image" Target="../media/image67.png"/></Relationships>
</file>

<file path=ppt/slides/_rels/slide35.xml.rels><?xml version="1.0" encoding="UTF-8" standalone="yes"?>
<Relationships xmlns="http://schemas.openxmlformats.org/package/2006/relationships"><Relationship Id="rId8" Type="http://schemas.openxmlformats.org/officeDocument/2006/relationships/image" Target="../media/image73.png"/><Relationship Id="rId3" Type="http://schemas.openxmlformats.org/officeDocument/2006/relationships/image" Target="../media/image68.png"/><Relationship Id="rId7" Type="http://schemas.openxmlformats.org/officeDocument/2006/relationships/image" Target="../media/image72.png"/><Relationship Id="rId2" Type="http://schemas.openxmlformats.org/officeDocument/2006/relationships/notesSlide" Target="../notesSlides/notesSlide35.xml"/><Relationship Id="rId1" Type="http://schemas.openxmlformats.org/officeDocument/2006/relationships/slideLayout" Target="../slideLayouts/slideLayout7.xml"/><Relationship Id="rId6" Type="http://schemas.openxmlformats.org/officeDocument/2006/relationships/image" Target="../media/image71.png"/><Relationship Id="rId5" Type="http://schemas.openxmlformats.org/officeDocument/2006/relationships/image" Target="../media/image70.png"/><Relationship Id="rId4" Type="http://schemas.openxmlformats.org/officeDocument/2006/relationships/image" Target="../media/image69.png"/></Relationships>
</file>

<file path=ppt/slides/_rels/slide36.xml.rels><?xml version="1.0" encoding="UTF-8" standalone="yes"?>
<Relationships xmlns="http://schemas.openxmlformats.org/package/2006/relationships"><Relationship Id="rId8" Type="http://schemas.openxmlformats.org/officeDocument/2006/relationships/image" Target="../media/image79.png"/><Relationship Id="rId13" Type="http://schemas.openxmlformats.org/officeDocument/2006/relationships/image" Target="../media/image84.png"/><Relationship Id="rId3" Type="http://schemas.openxmlformats.org/officeDocument/2006/relationships/image" Target="../media/image74.png"/><Relationship Id="rId7" Type="http://schemas.openxmlformats.org/officeDocument/2006/relationships/image" Target="../media/image78.png"/><Relationship Id="rId12" Type="http://schemas.openxmlformats.org/officeDocument/2006/relationships/image" Target="../media/image83.png"/><Relationship Id="rId2" Type="http://schemas.openxmlformats.org/officeDocument/2006/relationships/notesSlide" Target="../notesSlides/notesSlide36.xml"/><Relationship Id="rId1" Type="http://schemas.openxmlformats.org/officeDocument/2006/relationships/slideLayout" Target="../slideLayouts/slideLayout7.xml"/><Relationship Id="rId6" Type="http://schemas.openxmlformats.org/officeDocument/2006/relationships/image" Target="../media/image77.png"/><Relationship Id="rId11" Type="http://schemas.openxmlformats.org/officeDocument/2006/relationships/image" Target="../media/image82.png"/><Relationship Id="rId5" Type="http://schemas.openxmlformats.org/officeDocument/2006/relationships/image" Target="../media/image76.png"/><Relationship Id="rId15" Type="http://schemas.openxmlformats.org/officeDocument/2006/relationships/image" Target="../media/image86.png"/><Relationship Id="rId10" Type="http://schemas.openxmlformats.org/officeDocument/2006/relationships/image" Target="../media/image81.png"/><Relationship Id="rId4" Type="http://schemas.openxmlformats.org/officeDocument/2006/relationships/image" Target="../media/image75.png"/><Relationship Id="rId9" Type="http://schemas.openxmlformats.org/officeDocument/2006/relationships/image" Target="../media/image80.png"/><Relationship Id="rId14" Type="http://schemas.openxmlformats.org/officeDocument/2006/relationships/image" Target="../media/image85.png"/></Relationships>
</file>

<file path=ppt/slides/_rels/slide37.xml.rels><?xml version="1.0" encoding="UTF-8" standalone="yes"?>
<Relationships xmlns="http://schemas.openxmlformats.org/package/2006/relationships"><Relationship Id="rId8" Type="http://schemas.openxmlformats.org/officeDocument/2006/relationships/image" Target="../media/image92.png"/><Relationship Id="rId3" Type="http://schemas.openxmlformats.org/officeDocument/2006/relationships/image" Target="../media/image87.png"/><Relationship Id="rId7" Type="http://schemas.openxmlformats.org/officeDocument/2006/relationships/image" Target="../media/image91.png"/><Relationship Id="rId2" Type="http://schemas.openxmlformats.org/officeDocument/2006/relationships/notesSlide" Target="../notesSlides/notesSlide37.xml"/><Relationship Id="rId1" Type="http://schemas.openxmlformats.org/officeDocument/2006/relationships/slideLayout" Target="../slideLayouts/slideLayout7.xml"/><Relationship Id="rId6" Type="http://schemas.openxmlformats.org/officeDocument/2006/relationships/image" Target="../media/image90.png"/><Relationship Id="rId5" Type="http://schemas.openxmlformats.org/officeDocument/2006/relationships/image" Target="../media/image89.png"/><Relationship Id="rId4" Type="http://schemas.openxmlformats.org/officeDocument/2006/relationships/image" Target="../media/image88.png"/><Relationship Id="rId9" Type="http://schemas.openxmlformats.org/officeDocument/2006/relationships/image" Target="../media/image93.png"/></Relationships>
</file>

<file path=ppt/slides/_rels/slide38.xml.rels><?xml version="1.0" encoding="UTF-8" standalone="yes"?>
<Relationships xmlns="http://schemas.openxmlformats.org/package/2006/relationships"><Relationship Id="rId8" Type="http://schemas.openxmlformats.org/officeDocument/2006/relationships/image" Target="../media/image98.png"/><Relationship Id="rId3" Type="http://schemas.openxmlformats.org/officeDocument/2006/relationships/image" Target="../media/image94.png"/><Relationship Id="rId7" Type="http://schemas.openxmlformats.org/officeDocument/2006/relationships/image" Target="../media/image86.png"/><Relationship Id="rId2" Type="http://schemas.openxmlformats.org/officeDocument/2006/relationships/notesSlide" Target="../notesSlides/notesSlide38.xml"/><Relationship Id="rId1" Type="http://schemas.openxmlformats.org/officeDocument/2006/relationships/slideLayout" Target="../slideLayouts/slideLayout7.xml"/><Relationship Id="rId6" Type="http://schemas.openxmlformats.org/officeDocument/2006/relationships/image" Target="../media/image97.png"/><Relationship Id="rId5" Type="http://schemas.openxmlformats.org/officeDocument/2006/relationships/image" Target="../media/image96.png"/><Relationship Id="rId4" Type="http://schemas.openxmlformats.org/officeDocument/2006/relationships/image" Target="../media/image95.png"/><Relationship Id="rId9" Type="http://schemas.openxmlformats.org/officeDocument/2006/relationships/image" Target="../media/image83.png"/></Relationships>
</file>

<file path=ppt/slides/_rels/slide39.xml.rels><?xml version="1.0" encoding="UTF-8" standalone="yes"?>
<Relationships xmlns="http://schemas.openxmlformats.org/package/2006/relationships"><Relationship Id="rId8" Type="http://schemas.openxmlformats.org/officeDocument/2006/relationships/image" Target="../media/image98.png"/><Relationship Id="rId3" Type="http://schemas.openxmlformats.org/officeDocument/2006/relationships/image" Target="../media/image94.png"/><Relationship Id="rId7" Type="http://schemas.openxmlformats.org/officeDocument/2006/relationships/image" Target="../media/image86.png"/><Relationship Id="rId2" Type="http://schemas.openxmlformats.org/officeDocument/2006/relationships/notesSlide" Target="../notesSlides/notesSlide39.xml"/><Relationship Id="rId1" Type="http://schemas.openxmlformats.org/officeDocument/2006/relationships/slideLayout" Target="../slideLayouts/slideLayout7.xml"/><Relationship Id="rId6" Type="http://schemas.openxmlformats.org/officeDocument/2006/relationships/image" Target="../media/image97.png"/><Relationship Id="rId5" Type="http://schemas.openxmlformats.org/officeDocument/2006/relationships/image" Target="../media/image96.png"/><Relationship Id="rId4" Type="http://schemas.openxmlformats.org/officeDocument/2006/relationships/image" Target="../media/image95.png"/><Relationship Id="rId9" Type="http://schemas.openxmlformats.org/officeDocument/2006/relationships/image" Target="../media/image8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package" Target="../embeddings/Microsoft_Visio_Drawing4.vsdx"/><Relationship Id="rId2" Type="http://schemas.openxmlformats.org/officeDocument/2006/relationships/notesSlide" Target="../notesSlides/notesSlide40.xml"/><Relationship Id="rId1" Type="http://schemas.openxmlformats.org/officeDocument/2006/relationships/slideLayout" Target="../slideLayouts/slideLayout7.xml"/><Relationship Id="rId4" Type="http://schemas.openxmlformats.org/officeDocument/2006/relationships/image" Target="../media/image99.emf"/></Relationships>
</file>

<file path=ppt/slides/_rels/slide41.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41.xml"/><Relationship Id="rId1" Type="http://schemas.openxmlformats.org/officeDocument/2006/relationships/slideLayout" Target="../slideLayouts/slideLayout7.xml"/><Relationship Id="rId5" Type="http://schemas.openxmlformats.org/officeDocument/2006/relationships/image" Target="../media/image102.png"/><Relationship Id="rId4" Type="http://schemas.openxmlformats.org/officeDocument/2006/relationships/image" Target="../media/image101.png"/></Relationships>
</file>

<file path=ppt/slides/_rels/slide42.xml.rels><?xml version="1.0" encoding="UTF-8" standalone="yes"?>
<Relationships xmlns="http://schemas.openxmlformats.org/package/2006/relationships"><Relationship Id="rId3" Type="http://schemas.openxmlformats.org/officeDocument/2006/relationships/package" Target="../embeddings/Microsoft_Visio_Drawing5.vsdx"/><Relationship Id="rId2" Type="http://schemas.openxmlformats.org/officeDocument/2006/relationships/notesSlide" Target="../notesSlides/notesSlide42.xml"/><Relationship Id="rId1" Type="http://schemas.openxmlformats.org/officeDocument/2006/relationships/slideLayout" Target="../slideLayouts/slideLayout7.xml"/><Relationship Id="rId4" Type="http://schemas.openxmlformats.org/officeDocument/2006/relationships/image" Target="../media/image103.emf"/></Relationships>
</file>

<file path=ppt/slides/_rels/slide43.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45.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47.xml"/><Relationship Id="rId1" Type="http://schemas.openxmlformats.org/officeDocument/2006/relationships/slideLayout" Target="../slideLayouts/slideLayout7.xml"/><Relationship Id="rId6" Type="http://schemas.openxmlformats.org/officeDocument/2006/relationships/image" Target="../media/image110.png"/><Relationship Id="rId5" Type="http://schemas.openxmlformats.org/officeDocument/2006/relationships/image" Target="../media/image109.png"/><Relationship Id="rId4" Type="http://schemas.openxmlformats.org/officeDocument/2006/relationships/image" Target="../media/image108.png"/></Relationships>
</file>

<file path=ppt/slides/_rels/slide48.xml.rels><?xml version="1.0" encoding="UTF-8" standalone="yes"?>
<Relationships xmlns="http://schemas.openxmlformats.org/package/2006/relationships"><Relationship Id="rId8" Type="http://schemas.openxmlformats.org/officeDocument/2006/relationships/image" Target="../media/image116.jpeg"/><Relationship Id="rId3" Type="http://schemas.openxmlformats.org/officeDocument/2006/relationships/image" Target="../media/image111.png"/><Relationship Id="rId7" Type="http://schemas.openxmlformats.org/officeDocument/2006/relationships/image" Target="../media/image115.png"/><Relationship Id="rId2" Type="http://schemas.openxmlformats.org/officeDocument/2006/relationships/notesSlide" Target="../notesSlides/notesSlide48.xml"/><Relationship Id="rId1" Type="http://schemas.openxmlformats.org/officeDocument/2006/relationships/slideLayout" Target="../slideLayouts/slideLayout7.xml"/><Relationship Id="rId6" Type="http://schemas.openxmlformats.org/officeDocument/2006/relationships/image" Target="../media/image114.png"/><Relationship Id="rId5" Type="http://schemas.openxmlformats.org/officeDocument/2006/relationships/image" Target="../media/image113.jpeg"/><Relationship Id="rId4" Type="http://schemas.openxmlformats.org/officeDocument/2006/relationships/image" Target="../media/image112.png"/></Relationships>
</file>

<file path=ppt/slides/_rels/slide49.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png"/><Relationship Id="rId9" Type="http://schemas.openxmlformats.org/officeDocument/2006/relationships/image" Target="../media/image10.png"/></Relationships>
</file>

<file path=ppt/slides/_rels/slide50.xml.rels><?xml version="1.0" encoding="UTF-8" standalone="yes"?>
<Relationships xmlns="http://schemas.openxmlformats.org/package/2006/relationships"><Relationship Id="rId3" Type="http://schemas.openxmlformats.org/officeDocument/2006/relationships/image" Target="../media/image118.png"/><Relationship Id="rId2" Type="http://schemas.openxmlformats.org/officeDocument/2006/relationships/notesSlide" Target="../notesSlides/notesSlide50.xml"/><Relationship Id="rId1" Type="http://schemas.openxmlformats.org/officeDocument/2006/relationships/slideLayout" Target="../slideLayouts/slideLayout7.xml"/><Relationship Id="rId4" Type="http://schemas.openxmlformats.org/officeDocument/2006/relationships/image" Target="../media/image119.png"/></Relationships>
</file>

<file path=ppt/slides/_rels/slide51.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51.xml"/><Relationship Id="rId1" Type="http://schemas.openxmlformats.org/officeDocument/2006/relationships/slideLayout" Target="../slideLayouts/slideLayout7.xml"/><Relationship Id="rId5" Type="http://schemas.openxmlformats.org/officeDocument/2006/relationships/image" Target="../media/image118.png"/><Relationship Id="rId4" Type="http://schemas.openxmlformats.org/officeDocument/2006/relationships/image" Target="../media/image121.png"/></Relationships>
</file>

<file path=ppt/slides/_rels/slide52.xml.rels><?xml version="1.0" encoding="UTF-8" standalone="yes"?>
<Relationships xmlns="http://schemas.openxmlformats.org/package/2006/relationships"><Relationship Id="rId3" Type="http://schemas.openxmlformats.org/officeDocument/2006/relationships/image" Target="../media/image122.png"/><Relationship Id="rId2" Type="http://schemas.openxmlformats.org/officeDocument/2006/relationships/notesSlide" Target="../notesSlides/notesSlide52.xml"/><Relationship Id="rId1" Type="http://schemas.openxmlformats.org/officeDocument/2006/relationships/slideLayout" Target="../slideLayouts/slideLayout7.xml"/><Relationship Id="rId4" Type="http://schemas.openxmlformats.org/officeDocument/2006/relationships/image" Target="../media/image118.png"/></Relationships>
</file>

<file path=ppt/slides/_rels/slide53.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113.jpeg"/><Relationship Id="rId2" Type="http://schemas.openxmlformats.org/officeDocument/2006/relationships/notesSlide" Target="../notesSlides/notesSlide54.xml"/><Relationship Id="rId1" Type="http://schemas.openxmlformats.org/officeDocument/2006/relationships/slideLayout" Target="../slideLayouts/slideLayout7.xml"/><Relationship Id="rId6" Type="http://schemas.openxmlformats.org/officeDocument/2006/relationships/image" Target="../media/image116.jpeg"/><Relationship Id="rId5" Type="http://schemas.openxmlformats.org/officeDocument/2006/relationships/image" Target="../media/image115.png"/><Relationship Id="rId4" Type="http://schemas.openxmlformats.org/officeDocument/2006/relationships/image" Target="../media/image114.pn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notesSlide" Target="../notesSlides/notesSlide59.xml"/><Relationship Id="rId1" Type="http://schemas.openxmlformats.org/officeDocument/2006/relationships/slideLayout" Target="../slideLayouts/slideLayout7.xml"/><Relationship Id="rId4" Type="http://schemas.openxmlformats.org/officeDocument/2006/relationships/comments" Target="../comments/commen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60.xml.rels><?xml version="1.0" encoding="UTF-8" standalone="yes"?>
<Relationships xmlns="http://schemas.openxmlformats.org/package/2006/relationships"><Relationship Id="rId3" Type="http://schemas.openxmlformats.org/officeDocument/2006/relationships/image" Target="../media/image123.jpg"/><Relationship Id="rId2" Type="http://schemas.openxmlformats.org/officeDocument/2006/relationships/notesSlide" Target="../notesSlides/notesSlide60.xml"/><Relationship Id="rId1" Type="http://schemas.openxmlformats.org/officeDocument/2006/relationships/slideLayout" Target="../slideLayouts/slideLayout7.xml"/><Relationship Id="rId4" Type="http://schemas.openxmlformats.org/officeDocument/2006/relationships/image" Target="../media/image124.jpg"/></Relationships>
</file>

<file path=ppt/slides/_rels/slide61.xml.rels><?xml version="1.0" encoding="UTF-8" standalone="yes"?>
<Relationships xmlns="http://schemas.openxmlformats.org/package/2006/relationships"><Relationship Id="rId3" Type="http://schemas.openxmlformats.org/officeDocument/2006/relationships/image" Target="../media/image125.jpg"/><Relationship Id="rId2" Type="http://schemas.openxmlformats.org/officeDocument/2006/relationships/notesSlide" Target="../notesSlides/notesSlide61.xml"/><Relationship Id="rId1" Type="http://schemas.openxmlformats.org/officeDocument/2006/relationships/slideLayout" Target="../slideLayouts/slideLayout7.xml"/><Relationship Id="rId6" Type="http://schemas.openxmlformats.org/officeDocument/2006/relationships/image" Target="../media/image127.emf"/><Relationship Id="rId5" Type="http://schemas.openxmlformats.org/officeDocument/2006/relationships/customXml" Target="../ink/ink2.xml"/><Relationship Id="rId4" Type="http://schemas.openxmlformats.org/officeDocument/2006/relationships/image" Target="../media/image126.jpg"/></Relationships>
</file>

<file path=ppt/slides/_rels/slide62.xml.rels><?xml version="1.0" encoding="UTF-8" standalone="yes"?>
<Relationships xmlns="http://schemas.openxmlformats.org/package/2006/relationships"><Relationship Id="rId3" Type="http://schemas.openxmlformats.org/officeDocument/2006/relationships/image" Target="../media/image127.png"/><Relationship Id="rId7" Type="http://schemas.openxmlformats.org/officeDocument/2006/relationships/image" Target="../media/image131.png"/><Relationship Id="rId2" Type="http://schemas.openxmlformats.org/officeDocument/2006/relationships/notesSlide" Target="../notesSlides/notesSlide62.xml"/><Relationship Id="rId1" Type="http://schemas.openxmlformats.org/officeDocument/2006/relationships/slideLayout" Target="../slideLayouts/slideLayout7.xml"/><Relationship Id="rId6" Type="http://schemas.openxmlformats.org/officeDocument/2006/relationships/image" Target="../media/image130.png"/><Relationship Id="rId5" Type="http://schemas.openxmlformats.org/officeDocument/2006/relationships/image" Target="../media/image129.png"/><Relationship Id="rId4" Type="http://schemas.openxmlformats.org/officeDocument/2006/relationships/image" Target="../media/image128.png"/></Relationships>
</file>

<file path=ppt/slides/_rels/slide6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64.xml.rels><?xml version="1.0" encoding="UTF-8" standalone="yes"?>
<Relationships xmlns="http://schemas.openxmlformats.org/package/2006/relationships"><Relationship Id="rId3" Type="http://schemas.openxmlformats.org/officeDocument/2006/relationships/image" Target="../media/image132.png"/><Relationship Id="rId2" Type="http://schemas.openxmlformats.org/officeDocument/2006/relationships/notesSlide" Target="../notesSlides/notesSlide64.xml"/><Relationship Id="rId1" Type="http://schemas.openxmlformats.org/officeDocument/2006/relationships/slideLayout" Target="../slideLayouts/slideLayout7.xml"/><Relationship Id="rId4" Type="http://schemas.openxmlformats.org/officeDocument/2006/relationships/image" Target="../media/image133.png"/></Relationships>
</file>

<file path=ppt/slides/_rels/slide65.xml.rels><?xml version="1.0" encoding="UTF-8" standalone="yes"?>
<Relationships xmlns="http://schemas.openxmlformats.org/package/2006/relationships"><Relationship Id="rId3" Type="http://schemas.openxmlformats.org/officeDocument/2006/relationships/image" Target="../media/image134.png"/><Relationship Id="rId2" Type="http://schemas.openxmlformats.org/officeDocument/2006/relationships/notesSlide" Target="../notesSlides/notesSlide65.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135.png"/><Relationship Id="rId2" Type="http://schemas.openxmlformats.org/officeDocument/2006/relationships/notesSlide" Target="../notesSlides/notesSlide66.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136.png"/><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137.png"/><Relationship Id="rId7" Type="http://schemas.openxmlformats.org/officeDocument/2006/relationships/image" Target="../media/image141.emf"/><Relationship Id="rId2" Type="http://schemas.openxmlformats.org/officeDocument/2006/relationships/notesSlide" Target="../notesSlides/notesSlide68.xml"/><Relationship Id="rId1" Type="http://schemas.openxmlformats.org/officeDocument/2006/relationships/slideLayout" Target="../slideLayouts/slideLayout7.xml"/><Relationship Id="rId6" Type="http://schemas.openxmlformats.org/officeDocument/2006/relationships/customXml" Target="../ink/ink3.xml"/><Relationship Id="rId5" Type="http://schemas.openxmlformats.org/officeDocument/2006/relationships/image" Target="../media/image139.png"/><Relationship Id="rId4" Type="http://schemas.openxmlformats.org/officeDocument/2006/relationships/image" Target="../media/image138.png"/></Relationships>
</file>

<file path=ppt/slides/_rels/slide69.xml.rels><?xml version="1.0" encoding="UTF-8" standalone="yes"?>
<Relationships xmlns="http://schemas.openxmlformats.org/package/2006/relationships"><Relationship Id="rId3" Type="http://schemas.openxmlformats.org/officeDocument/2006/relationships/image" Target="../media/image140.png"/><Relationship Id="rId2" Type="http://schemas.openxmlformats.org/officeDocument/2006/relationships/notesSlide" Target="../notesSlides/notesSlide69.xml"/><Relationship Id="rId1" Type="http://schemas.openxmlformats.org/officeDocument/2006/relationships/slideLayout" Target="../slideLayouts/slideLayout7.xml"/><Relationship Id="rId4" Type="http://schemas.openxmlformats.org/officeDocument/2006/relationships/image" Target="../media/image141.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70.xml.rels><?xml version="1.0" encoding="UTF-8" standalone="yes"?>
<Relationships xmlns="http://schemas.openxmlformats.org/package/2006/relationships"><Relationship Id="rId3" Type="http://schemas.openxmlformats.org/officeDocument/2006/relationships/image" Target="../media/image142.png"/><Relationship Id="rId2" Type="http://schemas.openxmlformats.org/officeDocument/2006/relationships/notesSlide" Target="../notesSlides/notesSlide70.xml"/><Relationship Id="rId1" Type="http://schemas.openxmlformats.org/officeDocument/2006/relationships/slideLayout" Target="../slideLayouts/slideLayout7.xml"/><Relationship Id="rId4" Type="http://schemas.openxmlformats.org/officeDocument/2006/relationships/image" Target="../media/image143.png"/></Relationships>
</file>

<file path=ppt/slides/_rels/slide71.xml.rels><?xml version="1.0" encoding="UTF-8" standalone="yes"?>
<Relationships xmlns="http://schemas.openxmlformats.org/package/2006/relationships"><Relationship Id="rId3" Type="http://schemas.openxmlformats.org/officeDocument/2006/relationships/image" Target="../media/image144.png"/><Relationship Id="rId2" Type="http://schemas.openxmlformats.org/officeDocument/2006/relationships/notesSlide" Target="../notesSlides/notesSlide71.xml"/><Relationship Id="rId1" Type="http://schemas.openxmlformats.org/officeDocument/2006/relationships/slideLayout" Target="../slideLayouts/slideLayout7.xml"/><Relationship Id="rId4" Type="http://schemas.openxmlformats.org/officeDocument/2006/relationships/image" Target="../media/image145.png"/></Relationships>
</file>

<file path=ppt/slides/_rels/slide7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2.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7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3.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75.xml.rels><?xml version="1.0" encoding="UTF-8" standalone="yes"?>
<Relationships xmlns="http://schemas.openxmlformats.org/package/2006/relationships"><Relationship Id="rId3" Type="http://schemas.openxmlformats.org/officeDocument/2006/relationships/image" Target="../media/image146.png"/><Relationship Id="rId2" Type="http://schemas.openxmlformats.org/officeDocument/2006/relationships/notesSlide" Target="../notesSlides/notesSlide75.xml"/><Relationship Id="rId1" Type="http://schemas.openxmlformats.org/officeDocument/2006/relationships/slideLayout" Target="../slideLayouts/slideLayout7.xml"/><Relationship Id="rId6" Type="http://schemas.openxmlformats.org/officeDocument/2006/relationships/hyperlink" Target="https://doi.org/10.1109/access.2024.3371581" TargetMode="External"/><Relationship Id="rId5" Type="http://schemas.openxmlformats.org/officeDocument/2006/relationships/hyperlink" Target="http://dx.doi.org/10.1109/uemcon53757.2021.9666622" TargetMode="External"/><Relationship Id="rId4" Type="http://schemas.openxmlformats.org/officeDocument/2006/relationships/hyperlink" Target="http://dx.doi.org/10.6028/nist.fips.204.ipd" TargetMode="External"/></Relationships>
</file>

<file path=ppt/slides/_rels/slide76.xml.rels><?xml version="1.0" encoding="UTF-8" standalone="yes"?>
<Relationships xmlns="http://schemas.openxmlformats.org/package/2006/relationships"><Relationship Id="rId3" Type="http://schemas.openxmlformats.org/officeDocument/2006/relationships/image" Target="../media/image147.png"/><Relationship Id="rId2" Type="http://schemas.openxmlformats.org/officeDocument/2006/relationships/notesSlide" Target="../notesSlides/notesSlide76.xml"/><Relationship Id="rId1" Type="http://schemas.openxmlformats.org/officeDocument/2006/relationships/slideLayout" Target="../slideLayouts/slideLayout7.xml"/><Relationship Id="rId4" Type="http://schemas.openxmlformats.org/officeDocument/2006/relationships/image" Target="../media/image148.png"/></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3" Type="http://schemas.openxmlformats.org/officeDocument/2006/relationships/image" Target="../media/image1300.png"/><Relationship Id="rId7" Type="http://schemas.openxmlformats.org/officeDocument/2006/relationships/image" Target="../media/image151.png"/><Relationship Id="rId2" Type="http://schemas.openxmlformats.org/officeDocument/2006/relationships/notesSlide" Target="../notesSlides/notesSlide78.xml"/><Relationship Id="rId1" Type="http://schemas.openxmlformats.org/officeDocument/2006/relationships/slideLayout" Target="../slideLayouts/slideLayout7.xml"/><Relationship Id="rId6" Type="http://schemas.openxmlformats.org/officeDocument/2006/relationships/image" Target="../media/image1600.png"/><Relationship Id="rId5" Type="http://schemas.openxmlformats.org/officeDocument/2006/relationships/image" Target="../media/image150.png"/><Relationship Id="rId4" Type="http://schemas.openxmlformats.org/officeDocument/2006/relationships/image" Target="../media/image149.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9" name="组合 28"/>
          <p:cNvGrpSpPr/>
          <p:nvPr/>
        </p:nvGrpSpPr>
        <p:grpSpPr>
          <a:xfrm>
            <a:off x="211282" y="-1950894"/>
            <a:ext cx="11617036" cy="10759787"/>
            <a:chOff x="1659081" y="-872837"/>
            <a:chExt cx="8738755" cy="8603673"/>
          </a:xfrm>
        </p:grpSpPr>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422788" y="4174942"/>
            <a:ext cx="3303646" cy="1609529"/>
            <a:chOff x="4806211" y="4738204"/>
            <a:chExt cx="2631680" cy="886454"/>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987879" y="4816117"/>
              <a:ext cx="2268343" cy="502300"/>
            </a:xfrm>
            <a:prstGeom prst="rect">
              <a:avLst/>
            </a:prstGeom>
            <a:noFill/>
          </p:spPr>
          <p:txBody>
            <a:bodyPr wrap="square" rtlCol="0">
              <a:spAutoFit/>
            </a:bodyPr>
            <a:lstStyle/>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學生：蘇柏丞</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指導教授：林銘波</a:t>
              </a:r>
              <a:endParaRPr lang="zh-CN" altLang="en-US"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855815" y="1966371"/>
            <a:ext cx="10814242" cy="1938992"/>
          </a:xfrm>
          <a:prstGeom prst="rect">
            <a:avLst/>
          </a:prstGeom>
        </p:spPr>
        <p:txBody>
          <a:bodyPr wrap="square" rtlCol="0">
            <a:spAutoFit/>
          </a:bodyPr>
          <a:lstStyle/>
          <a:p>
            <a:pPr algn="ctr"/>
            <a:r>
              <a:rPr lang="en-US" altLang="zh-TW" sz="4000" dirty="0">
                <a:latin typeface="Times New Roman" panose="02020603050405020304" pitchFamily="18" charset="0"/>
                <a:ea typeface="微軟正黑體" panose="020B0604030504040204" pitchFamily="34" charset="-120"/>
                <a:cs typeface="Times New Roman" panose="02020603050405020304" pitchFamily="18" charset="0"/>
              </a:rPr>
              <a:t>Design and Implementation of a Hardware Accelerator IP for Post-Quantum Cryptography ML-DSA Compatible with the AXI-4 Interface</a:t>
            </a:r>
            <a:endParaRPr lang="zh-CN" altLang="en-US" sz="44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2502DED8-9426-3C03-7F28-F55C411511B5}"/>
              </a:ext>
            </a:extLst>
          </p:cNvPr>
          <p:cNvSpPr>
            <a:spLocks noGrp="1"/>
          </p:cNvSpPr>
          <p:nvPr>
            <p:ph type="sldNum" sz="quarter" idx="12"/>
          </p:nvPr>
        </p:nvSpPr>
        <p:spPr/>
        <p:txBody>
          <a:bodyPr/>
          <a:lstStyle/>
          <a:p>
            <a:fld id="{565CE74E-AB26-4998-AD42-012C4C1AD076}" type="slidenum">
              <a:rPr lang="zh-CN" altLang="en-US" smtClean="0"/>
              <a:t>1</a:t>
            </a:fld>
            <a:endParaRPr lang="zh-CN" altLang="en-US"/>
          </a:p>
        </p:txBody>
      </p:sp>
    </p:spTree>
    <p:extLst>
      <p:ext uri="{BB962C8B-B14F-4D97-AF65-F5344CB8AC3E}">
        <p14:creationId xmlns:p14="http://schemas.microsoft.com/office/powerpoint/2010/main" val="3696921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348179" cy="400110"/>
            <a:chOff x="568442" y="319364"/>
            <a:chExt cx="1348179" cy="400111"/>
          </a:xfrm>
        </p:grpSpPr>
        <p:sp>
          <p:nvSpPr>
            <p:cNvPr id="55" name="文本框 23"/>
            <p:cNvSpPr txBox="1"/>
            <p:nvPr/>
          </p:nvSpPr>
          <p:spPr>
            <a:xfrm>
              <a:off x="665958" y="319364"/>
              <a:ext cx="125066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文字方塊 2">
            <a:extLst>
              <a:ext uri="{FF2B5EF4-FFF2-40B4-BE49-F238E27FC236}">
                <a16:creationId xmlns:a16="http://schemas.microsoft.com/office/drawing/2014/main" id="{CB76C02D-F21D-E7F4-4943-917E40115E3F}"/>
              </a:ext>
            </a:extLst>
          </p:cNvPr>
          <p:cNvSpPr txBox="1"/>
          <p:nvPr/>
        </p:nvSpPr>
        <p:spPr>
          <a:xfrm>
            <a:off x="1024633" y="856537"/>
            <a:ext cx="4154311" cy="4247317"/>
          </a:xfrm>
          <a:prstGeom prst="rect">
            <a:avLst/>
          </a:prstGeom>
          <a:noFill/>
        </p:spPr>
        <p:txBody>
          <a:bodyPr wrap="square" rtlCol="0">
            <a:spAutoFit/>
          </a:bodyPr>
          <a:lstStyle/>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Key generation (</a:t>
            </a:r>
            <a:r>
              <a:rPr lang="en-US" altLang="zh-TW" dirty="0" err="1">
                <a:latin typeface="Times New Roman" panose="02020603050405020304" pitchFamily="18" charset="0"/>
                <a:cs typeface="Times New Roman" panose="02020603050405020304" pitchFamily="18" charset="0"/>
              </a:rPr>
              <a:t>KeyGen</a:t>
            </a:r>
            <a:r>
              <a:rPr lang="en-US" altLang="zh-TW" dirty="0">
                <a:latin typeface="Times New Roman" panose="02020603050405020304" pitchFamily="18" charset="0"/>
                <a:cs typeface="Times New Roman" panose="02020603050405020304" pitchFamily="18" charset="0"/>
              </a:rPr>
              <a:t>)</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startAt="3"/>
            </a:pPr>
            <a:r>
              <a:rPr lang="en-US" altLang="zh-TW" dirty="0">
                <a:latin typeface="Times New Roman" panose="02020603050405020304" pitchFamily="18" charset="0"/>
                <a:cs typeface="Times New Roman" panose="02020603050405020304" pitchFamily="18" charset="0"/>
              </a:rPr>
              <a:t>Signature verification (Verify)</a:t>
            </a:r>
          </a:p>
          <a:p>
            <a:pPr marL="800100" lvl="1" indent="-342900">
              <a:buFont typeface="Arial" panose="020B0604020202020204" pitchFamily="34" charset="0"/>
              <a:buChar char="•"/>
            </a:pPr>
            <a:endParaRPr lang="en-US" altLang="zh-TW" dirty="0">
              <a:latin typeface="Times New Roman" panose="02020603050405020304" pitchFamily="18" charset="0"/>
              <a:cs typeface="Times New Roman" panose="02020603050405020304" pitchFamily="18" charset="0"/>
            </a:endParaRPr>
          </a:p>
          <a:p>
            <a:pPr marL="800100" lvl="1" indent="-342900">
              <a:buFont typeface="+mj-lt"/>
              <a:buAutoNum type="arabicPeriod"/>
            </a:pPr>
            <a:endParaRPr lang="zh-TW" altLang="en-US" dirty="0">
              <a:latin typeface="Times New Roman" panose="02020603050405020304" pitchFamily="18" charset="0"/>
              <a:cs typeface="Times New Roman" panose="02020603050405020304" pitchFamily="18" charset="0"/>
            </a:endParaRPr>
          </a:p>
        </p:txBody>
      </p:sp>
      <p:grpSp>
        <p:nvGrpSpPr>
          <p:cNvPr id="7" name="群組 6">
            <a:extLst>
              <a:ext uri="{FF2B5EF4-FFF2-40B4-BE49-F238E27FC236}">
                <a16:creationId xmlns:a16="http://schemas.microsoft.com/office/drawing/2014/main" id="{60612847-E59B-4E5E-9E89-6B3B5F262E19}"/>
              </a:ext>
            </a:extLst>
          </p:cNvPr>
          <p:cNvGrpSpPr/>
          <p:nvPr/>
        </p:nvGrpSpPr>
        <p:grpSpPr>
          <a:xfrm>
            <a:off x="4544122" y="392194"/>
            <a:ext cx="4937872" cy="6382319"/>
            <a:chOff x="4679464" y="31889"/>
            <a:chExt cx="6000750" cy="7609075"/>
          </a:xfrm>
        </p:grpSpPr>
        <p:graphicFrame>
          <p:nvGraphicFramePr>
            <p:cNvPr id="4" name="物件 3">
              <a:extLst>
                <a:ext uri="{FF2B5EF4-FFF2-40B4-BE49-F238E27FC236}">
                  <a16:creationId xmlns:a16="http://schemas.microsoft.com/office/drawing/2014/main" id="{3B277ED9-80A8-42E0-B11D-7B1638EACCB4}"/>
                </a:ext>
              </a:extLst>
            </p:cNvPr>
            <p:cNvGraphicFramePr>
              <a:graphicFrameLocks noChangeAspect="1"/>
            </p:cNvGraphicFramePr>
            <p:nvPr>
              <p:extLst>
                <p:ext uri="{D42A27DB-BD31-4B8C-83A1-F6EECF244321}">
                  <p14:modId xmlns:p14="http://schemas.microsoft.com/office/powerpoint/2010/main" val="2625312246"/>
                </p:ext>
              </p:extLst>
            </p:nvPr>
          </p:nvGraphicFramePr>
          <p:xfrm>
            <a:off x="4679464" y="31889"/>
            <a:ext cx="4210050" cy="1781175"/>
          </p:xfrm>
          <a:graphic>
            <a:graphicData uri="http://schemas.openxmlformats.org/presentationml/2006/ole">
              <mc:AlternateContent xmlns:mc="http://schemas.openxmlformats.org/markup-compatibility/2006">
                <mc:Choice xmlns:v="urn:schemas-microsoft-com:vml" Requires="v">
                  <p:oleObj name="Visio" r:id="rId3" imgW="4210057" imgH="1781111" progId="Visio.Drawing.15">
                    <p:embed/>
                  </p:oleObj>
                </mc:Choice>
                <mc:Fallback>
                  <p:oleObj name="Visio" r:id="rId3" imgW="4210057" imgH="1781111" progId="Visio.Drawing.15">
                    <p:embed/>
                    <p:pic>
                      <p:nvPicPr>
                        <p:cNvPr id="0" name=""/>
                        <p:cNvPicPr/>
                        <p:nvPr/>
                      </p:nvPicPr>
                      <p:blipFill>
                        <a:blip r:embed="rId4"/>
                        <a:stretch>
                          <a:fillRect/>
                        </a:stretch>
                      </p:blipFill>
                      <p:spPr>
                        <a:xfrm>
                          <a:off x="4679464" y="31889"/>
                          <a:ext cx="4210050" cy="1781175"/>
                        </a:xfrm>
                        <a:prstGeom prst="rect">
                          <a:avLst/>
                        </a:prstGeom>
                      </p:spPr>
                    </p:pic>
                  </p:oleObj>
                </mc:Fallback>
              </mc:AlternateContent>
            </a:graphicData>
          </a:graphic>
        </p:graphicFrame>
        <p:graphicFrame>
          <p:nvGraphicFramePr>
            <p:cNvPr id="5" name="物件 4">
              <a:extLst>
                <a:ext uri="{FF2B5EF4-FFF2-40B4-BE49-F238E27FC236}">
                  <a16:creationId xmlns:a16="http://schemas.microsoft.com/office/drawing/2014/main" id="{FA10A7C8-E5B6-4976-985D-968080FBE34D}"/>
                </a:ext>
              </a:extLst>
            </p:cNvPr>
            <p:cNvGraphicFramePr>
              <a:graphicFrameLocks noChangeAspect="1"/>
            </p:cNvGraphicFramePr>
            <p:nvPr>
              <p:extLst>
                <p:ext uri="{D42A27DB-BD31-4B8C-83A1-F6EECF244321}">
                  <p14:modId xmlns:p14="http://schemas.microsoft.com/office/powerpoint/2010/main" val="2280041587"/>
                </p:ext>
              </p:extLst>
            </p:nvPr>
          </p:nvGraphicFramePr>
          <p:xfrm>
            <a:off x="4679464" y="2060015"/>
            <a:ext cx="6000750" cy="2667000"/>
          </p:xfrm>
          <a:graphic>
            <a:graphicData uri="http://schemas.openxmlformats.org/presentationml/2006/ole">
              <mc:AlternateContent xmlns:mc="http://schemas.openxmlformats.org/markup-compatibility/2006">
                <mc:Choice xmlns:v="urn:schemas-microsoft-com:vml" Requires="v">
                  <p:oleObj name="Visio" r:id="rId5" imgW="6000685" imgH="2666974" progId="Visio.Drawing.15">
                    <p:embed/>
                  </p:oleObj>
                </mc:Choice>
                <mc:Fallback>
                  <p:oleObj name="Visio" r:id="rId5" imgW="6000685" imgH="2666974" progId="Visio.Drawing.15">
                    <p:embed/>
                    <p:pic>
                      <p:nvPicPr>
                        <p:cNvPr id="0" name=""/>
                        <p:cNvPicPr/>
                        <p:nvPr/>
                      </p:nvPicPr>
                      <p:blipFill>
                        <a:blip r:embed="rId6"/>
                        <a:stretch>
                          <a:fillRect/>
                        </a:stretch>
                      </p:blipFill>
                      <p:spPr>
                        <a:xfrm>
                          <a:off x="4679464" y="2060015"/>
                          <a:ext cx="6000750" cy="2667000"/>
                        </a:xfrm>
                        <a:prstGeom prst="rect">
                          <a:avLst/>
                        </a:prstGeom>
                      </p:spPr>
                    </p:pic>
                  </p:oleObj>
                </mc:Fallback>
              </mc:AlternateContent>
            </a:graphicData>
          </a:graphic>
        </p:graphicFrame>
        <p:graphicFrame>
          <p:nvGraphicFramePr>
            <p:cNvPr id="6" name="物件 5">
              <a:extLst>
                <a:ext uri="{FF2B5EF4-FFF2-40B4-BE49-F238E27FC236}">
                  <a16:creationId xmlns:a16="http://schemas.microsoft.com/office/drawing/2014/main" id="{AEB24826-4D6E-49FB-B296-EF08DFD130F2}"/>
                </a:ext>
              </a:extLst>
            </p:cNvPr>
            <p:cNvGraphicFramePr>
              <a:graphicFrameLocks noChangeAspect="1"/>
            </p:cNvGraphicFramePr>
            <p:nvPr>
              <p:extLst>
                <p:ext uri="{D42A27DB-BD31-4B8C-83A1-F6EECF244321}">
                  <p14:modId xmlns:p14="http://schemas.microsoft.com/office/powerpoint/2010/main" val="1998171791"/>
                </p:ext>
              </p:extLst>
            </p:nvPr>
          </p:nvGraphicFramePr>
          <p:xfrm>
            <a:off x="4679464" y="4973964"/>
            <a:ext cx="5010150" cy="2667000"/>
          </p:xfrm>
          <a:graphic>
            <a:graphicData uri="http://schemas.openxmlformats.org/presentationml/2006/ole">
              <mc:AlternateContent xmlns:mc="http://schemas.openxmlformats.org/markup-compatibility/2006">
                <mc:Choice xmlns:v="urn:schemas-microsoft-com:vml" Requires="v">
                  <p:oleObj name="Visio" r:id="rId7" imgW="5009940" imgH="2666974" progId="Visio.Drawing.15">
                    <p:embed/>
                  </p:oleObj>
                </mc:Choice>
                <mc:Fallback>
                  <p:oleObj name="Visio" r:id="rId7" imgW="5009940" imgH="2666974" progId="Visio.Drawing.15">
                    <p:embed/>
                    <p:pic>
                      <p:nvPicPr>
                        <p:cNvPr id="0" name=""/>
                        <p:cNvPicPr/>
                        <p:nvPr/>
                      </p:nvPicPr>
                      <p:blipFill>
                        <a:blip r:embed="rId8"/>
                        <a:stretch>
                          <a:fillRect/>
                        </a:stretch>
                      </p:blipFill>
                      <p:spPr>
                        <a:xfrm>
                          <a:off x="4679464" y="4973964"/>
                          <a:ext cx="5010150" cy="2667000"/>
                        </a:xfrm>
                        <a:prstGeom prst="rect">
                          <a:avLst/>
                        </a:prstGeom>
                      </p:spPr>
                    </p:pic>
                  </p:oleObj>
                </mc:Fallback>
              </mc:AlternateContent>
            </a:graphicData>
          </a:graphic>
        </p:graphicFrame>
      </p:grpSp>
      <p:sp>
        <p:nvSpPr>
          <p:cNvPr id="8" name="文字方塊 7">
            <a:extLst>
              <a:ext uri="{FF2B5EF4-FFF2-40B4-BE49-F238E27FC236}">
                <a16:creationId xmlns:a16="http://schemas.microsoft.com/office/drawing/2014/main" id="{A4910758-ED4A-45A5-A445-3467CFF4C944}"/>
              </a:ext>
            </a:extLst>
          </p:cNvPr>
          <p:cNvSpPr txBox="1"/>
          <p:nvPr/>
        </p:nvSpPr>
        <p:spPr>
          <a:xfrm flipH="1">
            <a:off x="9453445" y="392194"/>
            <a:ext cx="3306997" cy="2031325"/>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Symbols</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ξ</a:t>
            </a:r>
            <a:r>
              <a:rPr lang="en-US" altLang="zh-TW" dirty="0">
                <a:latin typeface="Times New Roman" panose="02020603050405020304" pitchFamily="18" charset="0"/>
                <a:cs typeface="Times New Roman" panose="02020603050405020304" pitchFamily="18" charset="0"/>
              </a:rPr>
              <a:t> : random seed</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p</a:t>
            </a:r>
            <a:r>
              <a:rPr lang="en-US" altLang="zh-TW" dirty="0">
                <a:latin typeface="Times New Roman" panose="02020603050405020304" pitchFamily="18" charset="0"/>
                <a:cs typeface="Times New Roman" panose="02020603050405020304" pitchFamily="18" charset="0"/>
              </a:rPr>
              <a:t>k : public key</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sk</a:t>
            </a:r>
            <a:r>
              <a:rPr lang="en-US" altLang="zh-TW" dirty="0">
                <a:latin typeface="Times New Roman" panose="02020603050405020304" pitchFamily="18" charset="0"/>
                <a:cs typeface="Times New Roman" panose="02020603050405020304" pitchFamily="18" charset="0"/>
              </a:rPr>
              <a:t> : secret key</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M</a:t>
            </a:r>
            <a:r>
              <a:rPr lang="en-US" altLang="zh-TW" sz="1800" b="1" i="1" u="none" strike="noStrike" baseline="0" dirty="0">
                <a:solidFill>
                  <a:srgbClr val="000000"/>
                </a:solidFill>
                <a:latin typeface="Times New Roman" panose="02020603050405020304" pitchFamily="18" charset="0"/>
              </a:rPr>
              <a:t>'</a:t>
            </a:r>
            <a:r>
              <a:rPr lang="en-US" altLang="zh-TW" dirty="0">
                <a:latin typeface="Times New Roman" panose="02020603050405020304" pitchFamily="18" charset="0"/>
                <a:cs typeface="Times New Roman" panose="02020603050405020304" pitchFamily="18" charset="0"/>
              </a:rPr>
              <a:t> : hash  message</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rnd</a:t>
            </a:r>
            <a:r>
              <a:rPr lang="en-US" altLang="zh-TW" dirty="0">
                <a:latin typeface="Times New Roman" panose="02020603050405020304" pitchFamily="18" charset="0"/>
                <a:cs typeface="Times New Roman" panose="02020603050405020304" pitchFamily="18" charset="0"/>
              </a:rPr>
              <a:t> : random number </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σ</a:t>
            </a:r>
            <a:r>
              <a:rPr lang="en-US" altLang="zh-TW" dirty="0">
                <a:latin typeface="Times New Roman" panose="02020603050405020304" pitchFamily="18" charset="0"/>
                <a:cs typeface="Times New Roman" panose="02020603050405020304" pitchFamily="18" charset="0"/>
              </a:rPr>
              <a:t> : signature</a:t>
            </a:r>
          </a:p>
        </p:txBody>
      </p:sp>
      <p:sp>
        <p:nvSpPr>
          <p:cNvPr id="2" name="投影片編號版面配置區 1">
            <a:extLst>
              <a:ext uri="{FF2B5EF4-FFF2-40B4-BE49-F238E27FC236}">
                <a16:creationId xmlns:a16="http://schemas.microsoft.com/office/drawing/2014/main" id="{1A9CBBB0-443E-4A75-3694-EDB6BA0BBDC2}"/>
              </a:ext>
            </a:extLst>
          </p:cNvPr>
          <p:cNvSpPr>
            <a:spLocks noGrp="1"/>
          </p:cNvSpPr>
          <p:nvPr>
            <p:ph type="sldNum" sz="quarter" idx="12"/>
          </p:nvPr>
        </p:nvSpPr>
        <p:spPr/>
        <p:txBody>
          <a:bodyPr/>
          <a:lstStyle/>
          <a:p>
            <a:fld id="{565CE74E-AB26-4998-AD42-012C4C1AD076}" type="slidenum">
              <a:rPr lang="zh-CN" altLang="en-US" smtClean="0"/>
              <a:t>10</a:t>
            </a:fld>
            <a:endParaRPr lang="zh-CN" altLang="en-US" dirty="0"/>
          </a:p>
        </p:txBody>
      </p:sp>
    </p:spTree>
    <p:extLst>
      <p:ext uri="{BB962C8B-B14F-4D97-AF65-F5344CB8AC3E}">
        <p14:creationId xmlns:p14="http://schemas.microsoft.com/office/powerpoint/2010/main" val="1361727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214B287F-EA51-496A-B3E0-85470190C1E7}"/>
              </a:ext>
            </a:extLst>
          </p:cNvPr>
          <p:cNvPicPr>
            <a:picLocks noChangeAspect="1"/>
          </p:cNvPicPr>
          <p:nvPr/>
        </p:nvPicPr>
        <p:blipFill>
          <a:blip r:embed="rId3"/>
          <a:stretch>
            <a:fillRect/>
          </a:stretch>
        </p:blipFill>
        <p:spPr>
          <a:xfrm>
            <a:off x="114356" y="1367029"/>
            <a:ext cx="7575670" cy="4123939"/>
          </a:xfrm>
          <a:prstGeom prst="rect">
            <a:avLst/>
          </a:prstGeom>
        </p:spPr>
      </p:pic>
      <p:pic>
        <p:nvPicPr>
          <p:cNvPr id="7" name="圖片 6">
            <a:extLst>
              <a:ext uri="{FF2B5EF4-FFF2-40B4-BE49-F238E27FC236}">
                <a16:creationId xmlns:a16="http://schemas.microsoft.com/office/drawing/2014/main" id="{81324D4A-61DA-4E0E-8F31-BC58DAF8D23E}"/>
              </a:ext>
            </a:extLst>
          </p:cNvPr>
          <p:cNvPicPr>
            <a:picLocks noChangeAspect="1"/>
          </p:cNvPicPr>
          <p:nvPr/>
        </p:nvPicPr>
        <p:blipFill rotWithShape="1">
          <a:blip r:embed="rId4"/>
          <a:srcRect l="406" t="2764" r="-406" b="877"/>
          <a:stretch/>
        </p:blipFill>
        <p:spPr>
          <a:xfrm>
            <a:off x="7369457" y="180975"/>
            <a:ext cx="4717839" cy="6307693"/>
          </a:xfrm>
          <a:prstGeom prst="rect">
            <a:avLst/>
          </a:prstGeom>
        </p:spPr>
      </p:pic>
      <p:cxnSp>
        <p:nvCxnSpPr>
          <p:cNvPr id="11" name="直線單箭頭接點 10">
            <a:extLst>
              <a:ext uri="{FF2B5EF4-FFF2-40B4-BE49-F238E27FC236}">
                <a16:creationId xmlns:a16="http://schemas.microsoft.com/office/drawing/2014/main" id="{ADD51250-BC1C-427F-92D8-E3838C5EF583}"/>
              </a:ext>
            </a:extLst>
          </p:cNvPr>
          <p:cNvCxnSpPr>
            <a:cxnSpLocks/>
            <a:endCxn id="50" idx="1"/>
          </p:cNvCxnSpPr>
          <p:nvPr/>
        </p:nvCxnSpPr>
        <p:spPr>
          <a:xfrm flipV="1">
            <a:off x="7359806" y="826986"/>
            <a:ext cx="631669" cy="202099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6" name="直線單箭頭接點 25">
            <a:extLst>
              <a:ext uri="{FF2B5EF4-FFF2-40B4-BE49-F238E27FC236}">
                <a16:creationId xmlns:a16="http://schemas.microsoft.com/office/drawing/2014/main" id="{7A8F8DA6-98AB-47B5-B3FF-59EF478AF378}"/>
              </a:ext>
            </a:extLst>
          </p:cNvPr>
          <p:cNvCxnSpPr>
            <a:cxnSpLocks/>
          </p:cNvCxnSpPr>
          <p:nvPr/>
        </p:nvCxnSpPr>
        <p:spPr>
          <a:xfrm flipV="1">
            <a:off x="1962150" y="1367029"/>
            <a:ext cx="6075274" cy="200595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D99BAECD-D890-4E13-BC9E-ED42ECEF061D}"/>
              </a:ext>
            </a:extLst>
          </p:cNvPr>
          <p:cNvCxnSpPr>
            <a:cxnSpLocks/>
          </p:cNvCxnSpPr>
          <p:nvPr/>
        </p:nvCxnSpPr>
        <p:spPr>
          <a:xfrm flipV="1">
            <a:off x="2419350" y="1594338"/>
            <a:ext cx="5650000" cy="201009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9132A4AB-2280-45E2-B98B-CAB3B8D5C7B8}"/>
              </a:ext>
            </a:extLst>
          </p:cNvPr>
          <p:cNvCxnSpPr>
            <a:cxnSpLocks/>
            <a:endCxn id="29" idx="1"/>
          </p:cNvCxnSpPr>
          <p:nvPr/>
        </p:nvCxnSpPr>
        <p:spPr>
          <a:xfrm flipV="1">
            <a:off x="3076575" y="2685034"/>
            <a:ext cx="4914901" cy="116034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9" name="左大括弧 28">
            <a:extLst>
              <a:ext uri="{FF2B5EF4-FFF2-40B4-BE49-F238E27FC236}">
                <a16:creationId xmlns:a16="http://schemas.microsoft.com/office/drawing/2014/main" id="{6502A504-9893-4B5C-BDFA-96BE145E42A3}"/>
              </a:ext>
            </a:extLst>
          </p:cNvPr>
          <p:cNvSpPr/>
          <p:nvPr/>
        </p:nvSpPr>
        <p:spPr>
          <a:xfrm>
            <a:off x="7991476" y="1765639"/>
            <a:ext cx="123824" cy="1838790"/>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39" name="直線單箭頭接點 38">
            <a:extLst>
              <a:ext uri="{FF2B5EF4-FFF2-40B4-BE49-F238E27FC236}">
                <a16:creationId xmlns:a16="http://schemas.microsoft.com/office/drawing/2014/main" id="{1FC9E382-E114-48C5-982C-28857903ED83}"/>
              </a:ext>
            </a:extLst>
          </p:cNvPr>
          <p:cNvCxnSpPr>
            <a:cxnSpLocks/>
            <a:endCxn id="41" idx="1"/>
          </p:cNvCxnSpPr>
          <p:nvPr/>
        </p:nvCxnSpPr>
        <p:spPr>
          <a:xfrm>
            <a:off x="2770399" y="4065179"/>
            <a:ext cx="5267025" cy="69454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1" name="左大括弧 40">
            <a:extLst>
              <a:ext uri="{FF2B5EF4-FFF2-40B4-BE49-F238E27FC236}">
                <a16:creationId xmlns:a16="http://schemas.microsoft.com/office/drawing/2014/main" id="{C5F5E3D0-1F6E-4DA7-8264-A02627158417}"/>
              </a:ext>
            </a:extLst>
          </p:cNvPr>
          <p:cNvSpPr/>
          <p:nvPr/>
        </p:nvSpPr>
        <p:spPr>
          <a:xfrm>
            <a:off x="8037424" y="3785403"/>
            <a:ext cx="155751" cy="194864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dirty="0"/>
          </a:p>
        </p:txBody>
      </p:sp>
      <p:cxnSp>
        <p:nvCxnSpPr>
          <p:cNvPr id="43" name="直線單箭頭接點 42">
            <a:extLst>
              <a:ext uri="{FF2B5EF4-FFF2-40B4-BE49-F238E27FC236}">
                <a16:creationId xmlns:a16="http://schemas.microsoft.com/office/drawing/2014/main" id="{0090CD27-8671-4833-85F5-AD411618B895}"/>
              </a:ext>
            </a:extLst>
          </p:cNvPr>
          <p:cNvCxnSpPr>
            <a:cxnSpLocks/>
          </p:cNvCxnSpPr>
          <p:nvPr/>
        </p:nvCxnSpPr>
        <p:spPr>
          <a:xfrm>
            <a:off x="2260891" y="4582375"/>
            <a:ext cx="5808459" cy="12294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6" name="直線單箭頭接點 45">
            <a:extLst>
              <a:ext uri="{FF2B5EF4-FFF2-40B4-BE49-F238E27FC236}">
                <a16:creationId xmlns:a16="http://schemas.microsoft.com/office/drawing/2014/main" id="{5711244A-BE91-4B5F-9B86-74E66BF524E5}"/>
              </a:ext>
            </a:extLst>
          </p:cNvPr>
          <p:cNvCxnSpPr>
            <a:cxnSpLocks/>
          </p:cNvCxnSpPr>
          <p:nvPr/>
        </p:nvCxnSpPr>
        <p:spPr>
          <a:xfrm>
            <a:off x="1775116" y="4754403"/>
            <a:ext cx="6340183" cy="13042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9E47D90-CAB4-4CD8-A815-08069781FEE0}"/>
              </a:ext>
            </a:extLst>
          </p:cNvPr>
          <p:cNvCxnSpPr>
            <a:cxnSpLocks/>
          </p:cNvCxnSpPr>
          <p:nvPr/>
        </p:nvCxnSpPr>
        <p:spPr>
          <a:xfrm>
            <a:off x="3251491" y="4971437"/>
            <a:ext cx="4873459" cy="12798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0" name="左大括弧 49">
            <a:extLst>
              <a:ext uri="{FF2B5EF4-FFF2-40B4-BE49-F238E27FC236}">
                <a16:creationId xmlns:a16="http://schemas.microsoft.com/office/drawing/2014/main" id="{D935B475-8428-4248-ADEB-DFB2451A07D6}"/>
              </a:ext>
            </a:extLst>
          </p:cNvPr>
          <p:cNvSpPr/>
          <p:nvPr/>
        </p:nvSpPr>
        <p:spPr>
          <a:xfrm>
            <a:off x="7991475" y="405529"/>
            <a:ext cx="133475" cy="842914"/>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2" name="投影片編號版面配置區 1">
            <a:extLst>
              <a:ext uri="{FF2B5EF4-FFF2-40B4-BE49-F238E27FC236}">
                <a16:creationId xmlns:a16="http://schemas.microsoft.com/office/drawing/2014/main" id="{753A3B28-081D-8881-5F91-A7999CD04B6A}"/>
              </a:ext>
            </a:extLst>
          </p:cNvPr>
          <p:cNvSpPr>
            <a:spLocks noGrp="1"/>
          </p:cNvSpPr>
          <p:nvPr>
            <p:ph type="sldNum" sz="quarter" idx="12"/>
          </p:nvPr>
        </p:nvSpPr>
        <p:spPr/>
        <p:txBody>
          <a:bodyPr/>
          <a:lstStyle/>
          <a:p>
            <a:fld id="{565CE74E-AB26-4998-AD42-012C4C1AD076}" type="slidenum">
              <a:rPr lang="zh-CN" altLang="en-US" smtClean="0"/>
              <a:t>11</a:t>
            </a:fld>
            <a:endParaRPr lang="zh-CN" altLang="en-US" dirty="0"/>
          </a:p>
        </p:txBody>
      </p:sp>
    </p:spTree>
    <p:extLst>
      <p:ext uri="{BB962C8B-B14F-4D97-AF65-F5344CB8AC3E}">
        <p14:creationId xmlns:p14="http://schemas.microsoft.com/office/powerpoint/2010/main" val="4194276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1F625968-AFEF-4390-B39C-A46E326DFD21}"/>
              </a:ext>
            </a:extLst>
          </p:cNvPr>
          <p:cNvPicPr>
            <a:picLocks noChangeAspect="1"/>
          </p:cNvPicPr>
          <p:nvPr/>
        </p:nvPicPr>
        <p:blipFill rotWithShape="1">
          <a:blip r:embed="rId3"/>
          <a:srcRect r="35091" b="37096"/>
          <a:stretch/>
        </p:blipFill>
        <p:spPr>
          <a:xfrm>
            <a:off x="696000" y="1038840"/>
            <a:ext cx="10800000" cy="4632045"/>
          </a:xfrm>
          <a:prstGeom prst="rect">
            <a:avLst/>
          </a:prstGeom>
        </p:spPr>
      </p:pic>
      <p:sp>
        <p:nvSpPr>
          <p:cNvPr id="2" name="投影片編號版面配置區 1">
            <a:extLst>
              <a:ext uri="{FF2B5EF4-FFF2-40B4-BE49-F238E27FC236}">
                <a16:creationId xmlns:a16="http://schemas.microsoft.com/office/drawing/2014/main" id="{4B180F6A-87B8-F361-EC9A-8B42456E53A3}"/>
              </a:ext>
            </a:extLst>
          </p:cNvPr>
          <p:cNvSpPr>
            <a:spLocks noGrp="1"/>
          </p:cNvSpPr>
          <p:nvPr>
            <p:ph type="sldNum" sz="quarter" idx="12"/>
          </p:nvPr>
        </p:nvSpPr>
        <p:spPr/>
        <p:txBody>
          <a:bodyPr/>
          <a:lstStyle/>
          <a:p>
            <a:fld id="{565CE74E-AB26-4998-AD42-012C4C1AD076}" type="slidenum">
              <a:rPr lang="zh-CN" altLang="en-US" smtClean="0"/>
              <a:t>12</a:t>
            </a:fld>
            <a:endParaRPr lang="zh-CN" altLang="en-US" dirty="0"/>
          </a:p>
        </p:txBody>
      </p:sp>
    </p:spTree>
    <p:extLst>
      <p:ext uri="{BB962C8B-B14F-4D97-AF65-F5344CB8AC3E}">
        <p14:creationId xmlns:p14="http://schemas.microsoft.com/office/powerpoint/2010/main" val="423793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9D6776BF-8C00-4E99-B1EF-4CA47B09C1D0}"/>
              </a:ext>
            </a:extLst>
          </p:cNvPr>
          <p:cNvPicPr>
            <a:picLocks noChangeAspect="1"/>
          </p:cNvPicPr>
          <p:nvPr/>
        </p:nvPicPr>
        <p:blipFill>
          <a:blip r:embed="rId3"/>
          <a:stretch>
            <a:fillRect/>
          </a:stretch>
        </p:blipFill>
        <p:spPr>
          <a:xfrm>
            <a:off x="696000" y="1038840"/>
            <a:ext cx="10800000" cy="5067352"/>
          </a:xfrm>
          <a:prstGeom prst="rect">
            <a:avLst/>
          </a:prstGeom>
        </p:spPr>
      </p:pic>
      <p:sp>
        <p:nvSpPr>
          <p:cNvPr id="2" name="投影片編號版面配置區 1">
            <a:extLst>
              <a:ext uri="{FF2B5EF4-FFF2-40B4-BE49-F238E27FC236}">
                <a16:creationId xmlns:a16="http://schemas.microsoft.com/office/drawing/2014/main" id="{763E7F79-8817-01E5-5842-AFD81A4256E5}"/>
              </a:ext>
            </a:extLst>
          </p:cNvPr>
          <p:cNvSpPr>
            <a:spLocks noGrp="1"/>
          </p:cNvSpPr>
          <p:nvPr>
            <p:ph type="sldNum" sz="quarter" idx="12"/>
          </p:nvPr>
        </p:nvSpPr>
        <p:spPr/>
        <p:txBody>
          <a:bodyPr/>
          <a:lstStyle/>
          <a:p>
            <a:fld id="{565CE74E-AB26-4998-AD42-012C4C1AD076}" type="slidenum">
              <a:rPr lang="zh-CN" altLang="en-US" smtClean="0"/>
              <a:t>13</a:t>
            </a:fld>
            <a:endParaRPr lang="zh-CN" altLang="en-US" dirty="0"/>
          </a:p>
        </p:txBody>
      </p:sp>
    </p:spTree>
    <p:extLst>
      <p:ext uri="{BB962C8B-B14F-4D97-AF65-F5344CB8AC3E}">
        <p14:creationId xmlns:p14="http://schemas.microsoft.com/office/powerpoint/2010/main" val="1910535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186053C2-694A-4745-B3E1-E370CFC11064}"/>
              </a:ext>
            </a:extLst>
          </p:cNvPr>
          <p:cNvPicPr>
            <a:picLocks noChangeAspect="1"/>
          </p:cNvPicPr>
          <p:nvPr/>
        </p:nvPicPr>
        <p:blipFill rotWithShape="1">
          <a:blip r:embed="rId3"/>
          <a:srcRect r="12956"/>
          <a:stretch/>
        </p:blipFill>
        <p:spPr>
          <a:xfrm>
            <a:off x="568442" y="1519926"/>
            <a:ext cx="10800000" cy="3574713"/>
          </a:xfrm>
          <a:prstGeom prst="rect">
            <a:avLst/>
          </a:prstGeom>
        </p:spPr>
      </p:pic>
      <p:sp>
        <p:nvSpPr>
          <p:cNvPr id="2" name="投影片編號版面配置區 1">
            <a:extLst>
              <a:ext uri="{FF2B5EF4-FFF2-40B4-BE49-F238E27FC236}">
                <a16:creationId xmlns:a16="http://schemas.microsoft.com/office/drawing/2014/main" id="{1622CF09-4A74-2CA0-212B-D3D03C9BE8FE}"/>
              </a:ext>
            </a:extLst>
          </p:cNvPr>
          <p:cNvSpPr>
            <a:spLocks noGrp="1"/>
          </p:cNvSpPr>
          <p:nvPr>
            <p:ph type="sldNum" sz="quarter" idx="12"/>
          </p:nvPr>
        </p:nvSpPr>
        <p:spPr/>
        <p:txBody>
          <a:bodyPr/>
          <a:lstStyle/>
          <a:p>
            <a:fld id="{565CE74E-AB26-4998-AD42-012C4C1AD076}" type="slidenum">
              <a:rPr lang="zh-CN" altLang="en-US" smtClean="0"/>
              <a:t>14</a:t>
            </a:fld>
            <a:endParaRPr lang="zh-CN" altLang="en-US" dirty="0"/>
          </a:p>
        </p:txBody>
      </p:sp>
    </p:spTree>
    <p:extLst>
      <p:ext uri="{BB962C8B-B14F-4D97-AF65-F5344CB8AC3E}">
        <p14:creationId xmlns:p14="http://schemas.microsoft.com/office/powerpoint/2010/main" val="30264991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09C729BE-6BD5-409C-B96D-19BA3D859E18}"/>
              </a:ext>
            </a:extLst>
          </p:cNvPr>
          <p:cNvPicPr>
            <a:picLocks noChangeAspect="1"/>
          </p:cNvPicPr>
          <p:nvPr/>
        </p:nvPicPr>
        <p:blipFill rotWithShape="1">
          <a:blip r:embed="rId3"/>
          <a:srcRect b="41795"/>
          <a:stretch/>
        </p:blipFill>
        <p:spPr>
          <a:xfrm>
            <a:off x="233905" y="1093055"/>
            <a:ext cx="6391483" cy="4671889"/>
          </a:xfrm>
          <a:prstGeom prst="rect">
            <a:avLst/>
          </a:prstGeom>
        </p:spPr>
      </p:pic>
      <p:pic>
        <p:nvPicPr>
          <p:cNvPr id="8" name="圖片 7">
            <a:extLst>
              <a:ext uri="{FF2B5EF4-FFF2-40B4-BE49-F238E27FC236}">
                <a16:creationId xmlns:a16="http://schemas.microsoft.com/office/drawing/2014/main" id="{DC7BEECF-94F2-4DDD-BC66-1A2E525846D5}"/>
              </a:ext>
            </a:extLst>
          </p:cNvPr>
          <p:cNvPicPr>
            <a:picLocks noChangeAspect="1"/>
          </p:cNvPicPr>
          <p:nvPr/>
        </p:nvPicPr>
        <p:blipFill>
          <a:blip r:embed="rId4"/>
          <a:stretch>
            <a:fillRect/>
          </a:stretch>
        </p:blipFill>
        <p:spPr>
          <a:xfrm>
            <a:off x="6662210" y="828266"/>
            <a:ext cx="5295885" cy="5438720"/>
          </a:xfrm>
          <a:prstGeom prst="rect">
            <a:avLst/>
          </a:prstGeom>
        </p:spPr>
      </p:pic>
      <p:cxnSp>
        <p:nvCxnSpPr>
          <p:cNvPr id="26" name="直線單箭頭接點 25">
            <a:extLst>
              <a:ext uri="{FF2B5EF4-FFF2-40B4-BE49-F238E27FC236}">
                <a16:creationId xmlns:a16="http://schemas.microsoft.com/office/drawing/2014/main" id="{851A83FE-0FF0-4582-8A04-C06C932CA8F7}"/>
              </a:ext>
            </a:extLst>
          </p:cNvPr>
          <p:cNvCxnSpPr>
            <a:cxnSpLocks/>
          </p:cNvCxnSpPr>
          <p:nvPr/>
        </p:nvCxnSpPr>
        <p:spPr>
          <a:xfrm flipV="1">
            <a:off x="3066585" y="1394833"/>
            <a:ext cx="4457700" cy="96922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A30A86C3-4FC2-4129-8E14-653B06B15DB8}"/>
              </a:ext>
            </a:extLst>
          </p:cNvPr>
          <p:cNvCxnSpPr>
            <a:cxnSpLocks/>
          </p:cNvCxnSpPr>
          <p:nvPr/>
        </p:nvCxnSpPr>
        <p:spPr>
          <a:xfrm flipV="1">
            <a:off x="1549555" y="1594625"/>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9EF17673-05E1-4FED-9065-55A47377C264}"/>
              </a:ext>
            </a:extLst>
          </p:cNvPr>
          <p:cNvCxnSpPr>
            <a:cxnSpLocks/>
          </p:cNvCxnSpPr>
          <p:nvPr/>
        </p:nvCxnSpPr>
        <p:spPr>
          <a:xfrm flipV="1">
            <a:off x="1549555" y="1796218"/>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99FC2021-BCC0-4055-8B8B-106D065B44DC}"/>
              </a:ext>
            </a:extLst>
          </p:cNvPr>
          <p:cNvCxnSpPr>
            <a:cxnSpLocks/>
          </p:cNvCxnSpPr>
          <p:nvPr/>
        </p:nvCxnSpPr>
        <p:spPr>
          <a:xfrm flipV="1">
            <a:off x="1549555" y="1979342"/>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DFE84663-1BA2-4E43-A968-B27061905DCF}"/>
              </a:ext>
            </a:extLst>
          </p:cNvPr>
          <p:cNvCxnSpPr>
            <a:cxnSpLocks/>
          </p:cNvCxnSpPr>
          <p:nvPr/>
        </p:nvCxnSpPr>
        <p:spPr>
          <a:xfrm flipV="1">
            <a:off x="1775558" y="2208227"/>
            <a:ext cx="5748727" cy="9650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396EF905-7B85-4747-ADF5-B20E444BF0DE}"/>
              </a:ext>
            </a:extLst>
          </p:cNvPr>
          <p:cNvCxnSpPr>
            <a:cxnSpLocks/>
          </p:cNvCxnSpPr>
          <p:nvPr/>
        </p:nvCxnSpPr>
        <p:spPr>
          <a:xfrm flipV="1">
            <a:off x="2772472" y="2628675"/>
            <a:ext cx="4631938" cy="73663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3" name="直線單箭頭接點 32">
            <a:extLst>
              <a:ext uri="{FF2B5EF4-FFF2-40B4-BE49-F238E27FC236}">
                <a16:creationId xmlns:a16="http://schemas.microsoft.com/office/drawing/2014/main" id="{545A0847-5B53-42D3-9B97-2E5D261E96F8}"/>
              </a:ext>
            </a:extLst>
          </p:cNvPr>
          <p:cNvCxnSpPr>
            <a:cxnSpLocks/>
          </p:cNvCxnSpPr>
          <p:nvPr/>
        </p:nvCxnSpPr>
        <p:spPr>
          <a:xfrm flipV="1">
            <a:off x="2923741" y="4103050"/>
            <a:ext cx="4837508" cy="39482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65CA170F-5D86-4C26-896A-434170EF9BB9}"/>
              </a:ext>
            </a:extLst>
          </p:cNvPr>
          <p:cNvCxnSpPr>
            <a:cxnSpLocks/>
          </p:cNvCxnSpPr>
          <p:nvPr/>
        </p:nvCxnSpPr>
        <p:spPr>
          <a:xfrm>
            <a:off x="2923741" y="5280903"/>
            <a:ext cx="4837508" cy="29371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9C19BE57-0FAB-465C-8BC8-FD9C710D1621}"/>
              </a:ext>
            </a:extLst>
          </p:cNvPr>
          <p:cNvCxnSpPr>
            <a:cxnSpLocks/>
          </p:cNvCxnSpPr>
          <p:nvPr/>
        </p:nvCxnSpPr>
        <p:spPr>
          <a:xfrm flipV="1">
            <a:off x="2634940" y="4729382"/>
            <a:ext cx="5126309"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8" name="直線單箭頭接點 37">
            <a:extLst>
              <a:ext uri="{FF2B5EF4-FFF2-40B4-BE49-F238E27FC236}">
                <a16:creationId xmlns:a16="http://schemas.microsoft.com/office/drawing/2014/main" id="{5E3CDD25-F4F4-41C4-B7F9-2D41ABBE7028}"/>
              </a:ext>
            </a:extLst>
          </p:cNvPr>
          <p:cNvCxnSpPr>
            <a:cxnSpLocks/>
          </p:cNvCxnSpPr>
          <p:nvPr/>
        </p:nvCxnSpPr>
        <p:spPr>
          <a:xfrm flipV="1">
            <a:off x="2101076" y="4921422"/>
            <a:ext cx="5660173"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1" name="直線單箭頭接點 40">
            <a:extLst>
              <a:ext uri="{FF2B5EF4-FFF2-40B4-BE49-F238E27FC236}">
                <a16:creationId xmlns:a16="http://schemas.microsoft.com/office/drawing/2014/main" id="{F788C3BA-52B6-420F-8F2D-8423089F845E}"/>
              </a:ext>
            </a:extLst>
          </p:cNvPr>
          <p:cNvCxnSpPr>
            <a:cxnSpLocks/>
          </p:cNvCxnSpPr>
          <p:nvPr/>
        </p:nvCxnSpPr>
        <p:spPr>
          <a:xfrm>
            <a:off x="2634940" y="5489594"/>
            <a:ext cx="5126309" cy="2555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3" name="直線單箭頭接點 42">
            <a:extLst>
              <a:ext uri="{FF2B5EF4-FFF2-40B4-BE49-F238E27FC236}">
                <a16:creationId xmlns:a16="http://schemas.microsoft.com/office/drawing/2014/main" id="{EBF29727-20D3-4696-BA29-4549AF79B48C}"/>
              </a:ext>
            </a:extLst>
          </p:cNvPr>
          <p:cNvCxnSpPr>
            <a:cxnSpLocks/>
          </p:cNvCxnSpPr>
          <p:nvPr/>
        </p:nvCxnSpPr>
        <p:spPr>
          <a:xfrm>
            <a:off x="1662556" y="5681699"/>
            <a:ext cx="6135515" cy="49300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5" name="直線單箭頭接點 44">
            <a:extLst>
              <a:ext uri="{FF2B5EF4-FFF2-40B4-BE49-F238E27FC236}">
                <a16:creationId xmlns:a16="http://schemas.microsoft.com/office/drawing/2014/main" id="{3F7E4E4C-37B7-4349-8649-CDF0F055B429}"/>
              </a:ext>
            </a:extLst>
          </p:cNvPr>
          <p:cNvCxnSpPr>
            <a:cxnSpLocks/>
          </p:cNvCxnSpPr>
          <p:nvPr/>
        </p:nvCxnSpPr>
        <p:spPr>
          <a:xfrm flipV="1">
            <a:off x="2110403" y="3043138"/>
            <a:ext cx="5374756" cy="67519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 name="投影片編號版面配置區 1">
            <a:extLst>
              <a:ext uri="{FF2B5EF4-FFF2-40B4-BE49-F238E27FC236}">
                <a16:creationId xmlns:a16="http://schemas.microsoft.com/office/drawing/2014/main" id="{38CED766-7CAE-C8F8-6E49-CA06619FA65A}"/>
              </a:ext>
            </a:extLst>
          </p:cNvPr>
          <p:cNvSpPr>
            <a:spLocks noGrp="1"/>
          </p:cNvSpPr>
          <p:nvPr>
            <p:ph type="sldNum" sz="quarter" idx="12"/>
          </p:nvPr>
        </p:nvSpPr>
        <p:spPr/>
        <p:txBody>
          <a:bodyPr/>
          <a:lstStyle/>
          <a:p>
            <a:fld id="{565CE74E-AB26-4998-AD42-012C4C1AD076}" type="slidenum">
              <a:rPr lang="zh-CN" altLang="en-US" smtClean="0"/>
              <a:t>15</a:t>
            </a:fld>
            <a:endParaRPr lang="zh-CN" altLang="en-US" dirty="0"/>
          </a:p>
        </p:txBody>
      </p:sp>
    </p:spTree>
    <p:extLst>
      <p:ext uri="{BB962C8B-B14F-4D97-AF65-F5344CB8AC3E}">
        <p14:creationId xmlns:p14="http://schemas.microsoft.com/office/powerpoint/2010/main" val="4149762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639C5D36-6279-445F-946A-4E0AA9028B29}"/>
              </a:ext>
            </a:extLst>
          </p:cNvPr>
          <p:cNvPicPr>
            <a:picLocks noChangeAspect="1"/>
          </p:cNvPicPr>
          <p:nvPr/>
        </p:nvPicPr>
        <p:blipFill>
          <a:blip r:embed="rId3"/>
          <a:stretch>
            <a:fillRect/>
          </a:stretch>
        </p:blipFill>
        <p:spPr>
          <a:xfrm>
            <a:off x="696000" y="1022528"/>
            <a:ext cx="10800000" cy="5090671"/>
          </a:xfrm>
          <a:prstGeom prst="rect">
            <a:avLst/>
          </a:prstGeom>
        </p:spPr>
      </p:pic>
      <p:sp>
        <p:nvSpPr>
          <p:cNvPr id="2" name="投影片編號版面配置區 1">
            <a:extLst>
              <a:ext uri="{FF2B5EF4-FFF2-40B4-BE49-F238E27FC236}">
                <a16:creationId xmlns:a16="http://schemas.microsoft.com/office/drawing/2014/main" id="{03977DF4-5046-129C-946C-820966304FDF}"/>
              </a:ext>
            </a:extLst>
          </p:cNvPr>
          <p:cNvSpPr>
            <a:spLocks noGrp="1"/>
          </p:cNvSpPr>
          <p:nvPr>
            <p:ph type="sldNum" sz="quarter" idx="12"/>
          </p:nvPr>
        </p:nvSpPr>
        <p:spPr/>
        <p:txBody>
          <a:bodyPr/>
          <a:lstStyle/>
          <a:p>
            <a:fld id="{565CE74E-AB26-4998-AD42-012C4C1AD076}" type="slidenum">
              <a:rPr lang="zh-CN" altLang="en-US" smtClean="0"/>
              <a:t>16</a:t>
            </a:fld>
            <a:endParaRPr lang="zh-CN" altLang="en-US" dirty="0"/>
          </a:p>
        </p:txBody>
      </p:sp>
    </p:spTree>
    <p:extLst>
      <p:ext uri="{BB962C8B-B14F-4D97-AF65-F5344CB8AC3E}">
        <p14:creationId xmlns:p14="http://schemas.microsoft.com/office/powerpoint/2010/main" val="3704978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12928C04-B90B-43D4-94A9-4810BF1DBE61}"/>
              </a:ext>
            </a:extLst>
          </p:cNvPr>
          <p:cNvPicPr>
            <a:picLocks noChangeAspect="1"/>
          </p:cNvPicPr>
          <p:nvPr/>
        </p:nvPicPr>
        <p:blipFill>
          <a:blip r:embed="rId3"/>
          <a:stretch>
            <a:fillRect/>
          </a:stretch>
        </p:blipFill>
        <p:spPr>
          <a:xfrm>
            <a:off x="951782" y="1393456"/>
            <a:ext cx="10288436" cy="3067478"/>
          </a:xfrm>
          <a:prstGeom prst="rect">
            <a:avLst/>
          </a:prstGeom>
        </p:spPr>
      </p:pic>
      <p:sp>
        <p:nvSpPr>
          <p:cNvPr id="2" name="投影片編號版面配置區 1">
            <a:extLst>
              <a:ext uri="{FF2B5EF4-FFF2-40B4-BE49-F238E27FC236}">
                <a16:creationId xmlns:a16="http://schemas.microsoft.com/office/drawing/2014/main" id="{D6A91304-8ECA-26F3-9E2D-D4F1D5F8072C}"/>
              </a:ext>
            </a:extLst>
          </p:cNvPr>
          <p:cNvSpPr>
            <a:spLocks noGrp="1"/>
          </p:cNvSpPr>
          <p:nvPr>
            <p:ph type="sldNum" sz="quarter" idx="12"/>
          </p:nvPr>
        </p:nvSpPr>
        <p:spPr/>
        <p:txBody>
          <a:bodyPr/>
          <a:lstStyle/>
          <a:p>
            <a:fld id="{565CE74E-AB26-4998-AD42-012C4C1AD076}" type="slidenum">
              <a:rPr lang="zh-CN" altLang="en-US" smtClean="0"/>
              <a:t>17</a:t>
            </a:fld>
            <a:endParaRPr lang="zh-CN" altLang="en-US" dirty="0"/>
          </a:p>
        </p:txBody>
      </p:sp>
    </p:spTree>
    <p:extLst>
      <p:ext uri="{BB962C8B-B14F-4D97-AF65-F5344CB8AC3E}">
        <p14:creationId xmlns:p14="http://schemas.microsoft.com/office/powerpoint/2010/main" val="16673456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99D0A2E-C855-4C9A-9FCE-D5E08EE25FB7}"/>
              </a:ext>
            </a:extLst>
          </p:cNvPr>
          <p:cNvPicPr>
            <a:picLocks noChangeAspect="1"/>
          </p:cNvPicPr>
          <p:nvPr/>
        </p:nvPicPr>
        <p:blipFill>
          <a:blip r:embed="rId3"/>
          <a:stretch>
            <a:fillRect/>
          </a:stretch>
        </p:blipFill>
        <p:spPr>
          <a:xfrm>
            <a:off x="720898" y="1082140"/>
            <a:ext cx="10800000" cy="4785333"/>
          </a:xfrm>
          <a:prstGeom prst="rect">
            <a:avLst/>
          </a:prstGeom>
        </p:spPr>
      </p:pic>
      <p:pic>
        <p:nvPicPr>
          <p:cNvPr id="11" name="圖片 10">
            <a:extLst>
              <a:ext uri="{FF2B5EF4-FFF2-40B4-BE49-F238E27FC236}">
                <a16:creationId xmlns:a16="http://schemas.microsoft.com/office/drawing/2014/main" id="{BC50F2B6-ADF8-435D-A6C2-7CCDB2610633}"/>
              </a:ext>
            </a:extLst>
          </p:cNvPr>
          <p:cNvPicPr>
            <a:picLocks noChangeAspect="1"/>
          </p:cNvPicPr>
          <p:nvPr/>
        </p:nvPicPr>
        <p:blipFill rotWithShape="1">
          <a:blip r:embed="rId4"/>
          <a:srcRect b="95833"/>
          <a:stretch/>
        </p:blipFill>
        <p:spPr>
          <a:xfrm>
            <a:off x="720898" y="5867473"/>
            <a:ext cx="10800000" cy="197659"/>
          </a:xfrm>
          <a:prstGeom prst="rect">
            <a:avLst/>
          </a:prstGeom>
        </p:spPr>
      </p:pic>
      <p:sp>
        <p:nvSpPr>
          <p:cNvPr id="2" name="投影片編號版面配置區 1">
            <a:extLst>
              <a:ext uri="{FF2B5EF4-FFF2-40B4-BE49-F238E27FC236}">
                <a16:creationId xmlns:a16="http://schemas.microsoft.com/office/drawing/2014/main" id="{9C02EDFD-33D4-1C87-5712-41BB89721220}"/>
              </a:ext>
            </a:extLst>
          </p:cNvPr>
          <p:cNvSpPr>
            <a:spLocks noGrp="1"/>
          </p:cNvSpPr>
          <p:nvPr>
            <p:ph type="sldNum" sz="quarter" idx="12"/>
          </p:nvPr>
        </p:nvSpPr>
        <p:spPr/>
        <p:txBody>
          <a:bodyPr/>
          <a:lstStyle/>
          <a:p>
            <a:fld id="{565CE74E-AB26-4998-AD42-012C4C1AD076}" type="slidenum">
              <a:rPr lang="zh-CN" altLang="en-US" smtClean="0"/>
              <a:t>18</a:t>
            </a:fld>
            <a:endParaRPr lang="zh-CN" altLang="en-US" dirty="0"/>
          </a:p>
        </p:txBody>
      </p:sp>
    </p:spTree>
    <p:extLst>
      <p:ext uri="{BB962C8B-B14F-4D97-AF65-F5344CB8AC3E}">
        <p14:creationId xmlns:p14="http://schemas.microsoft.com/office/powerpoint/2010/main" val="25065826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EB95BDEF-76AC-427B-AB17-D910AEE155F1}"/>
              </a:ext>
            </a:extLst>
          </p:cNvPr>
          <p:cNvPicPr>
            <a:picLocks noChangeAspect="1"/>
          </p:cNvPicPr>
          <p:nvPr/>
        </p:nvPicPr>
        <p:blipFill>
          <a:blip r:embed="rId3"/>
          <a:stretch>
            <a:fillRect/>
          </a:stretch>
        </p:blipFill>
        <p:spPr>
          <a:xfrm>
            <a:off x="160779" y="1721295"/>
            <a:ext cx="6471826" cy="3301359"/>
          </a:xfrm>
          <a:prstGeom prst="rect">
            <a:avLst/>
          </a:prstGeom>
        </p:spPr>
      </p:pic>
      <p:pic>
        <p:nvPicPr>
          <p:cNvPr id="10" name="圖片 9">
            <a:extLst>
              <a:ext uri="{FF2B5EF4-FFF2-40B4-BE49-F238E27FC236}">
                <a16:creationId xmlns:a16="http://schemas.microsoft.com/office/drawing/2014/main" id="{1CE3C8B1-BA38-4C19-8344-0A917B265048}"/>
              </a:ext>
            </a:extLst>
          </p:cNvPr>
          <p:cNvPicPr>
            <a:picLocks noChangeAspect="1"/>
          </p:cNvPicPr>
          <p:nvPr/>
        </p:nvPicPr>
        <p:blipFill>
          <a:blip r:embed="rId4"/>
          <a:stretch>
            <a:fillRect/>
          </a:stretch>
        </p:blipFill>
        <p:spPr>
          <a:xfrm>
            <a:off x="6569343" y="513942"/>
            <a:ext cx="5461878" cy="5958413"/>
          </a:xfrm>
          <a:prstGeom prst="rect">
            <a:avLst/>
          </a:prstGeom>
        </p:spPr>
      </p:pic>
      <p:cxnSp>
        <p:nvCxnSpPr>
          <p:cNvPr id="35" name="直線單箭頭接點 34">
            <a:extLst>
              <a:ext uri="{FF2B5EF4-FFF2-40B4-BE49-F238E27FC236}">
                <a16:creationId xmlns:a16="http://schemas.microsoft.com/office/drawing/2014/main" id="{78184C3A-3E78-4049-87B6-FB7CB73B1E0C}"/>
              </a:ext>
            </a:extLst>
          </p:cNvPr>
          <p:cNvCxnSpPr>
            <a:cxnSpLocks/>
          </p:cNvCxnSpPr>
          <p:nvPr/>
        </p:nvCxnSpPr>
        <p:spPr>
          <a:xfrm flipV="1">
            <a:off x="2497409" y="816521"/>
            <a:ext cx="4792832" cy="98218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7" name="直線單箭頭接點 36">
            <a:extLst>
              <a:ext uri="{FF2B5EF4-FFF2-40B4-BE49-F238E27FC236}">
                <a16:creationId xmlns:a16="http://schemas.microsoft.com/office/drawing/2014/main" id="{E7547C97-847C-4011-AE58-574DED3BF748}"/>
              </a:ext>
            </a:extLst>
          </p:cNvPr>
          <p:cNvCxnSpPr>
            <a:cxnSpLocks/>
          </p:cNvCxnSpPr>
          <p:nvPr/>
        </p:nvCxnSpPr>
        <p:spPr>
          <a:xfrm flipV="1">
            <a:off x="2497409" y="1182029"/>
            <a:ext cx="4792832" cy="80992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9" name="直線單箭頭接點 38">
            <a:extLst>
              <a:ext uri="{FF2B5EF4-FFF2-40B4-BE49-F238E27FC236}">
                <a16:creationId xmlns:a16="http://schemas.microsoft.com/office/drawing/2014/main" id="{A6263063-13A3-4D8D-A7E2-BE4927E66006}"/>
              </a:ext>
            </a:extLst>
          </p:cNvPr>
          <p:cNvCxnSpPr>
            <a:cxnSpLocks/>
          </p:cNvCxnSpPr>
          <p:nvPr/>
        </p:nvCxnSpPr>
        <p:spPr>
          <a:xfrm flipV="1">
            <a:off x="1940312" y="1382511"/>
            <a:ext cx="5349929" cy="7817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0" name="直線單箭頭接點 39">
            <a:extLst>
              <a:ext uri="{FF2B5EF4-FFF2-40B4-BE49-F238E27FC236}">
                <a16:creationId xmlns:a16="http://schemas.microsoft.com/office/drawing/2014/main" id="{71D31115-93AB-4174-B037-4D54B3B2B716}"/>
              </a:ext>
            </a:extLst>
          </p:cNvPr>
          <p:cNvCxnSpPr>
            <a:cxnSpLocks/>
          </p:cNvCxnSpPr>
          <p:nvPr/>
        </p:nvCxnSpPr>
        <p:spPr>
          <a:xfrm flipV="1">
            <a:off x="2635293" y="1704982"/>
            <a:ext cx="4735663" cy="69733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2" name="直線單箭頭接點 41">
            <a:extLst>
              <a:ext uri="{FF2B5EF4-FFF2-40B4-BE49-F238E27FC236}">
                <a16:creationId xmlns:a16="http://schemas.microsoft.com/office/drawing/2014/main" id="{7A184A2C-F376-44D6-81AF-FBC1919C7D8C}"/>
              </a:ext>
            </a:extLst>
          </p:cNvPr>
          <p:cNvCxnSpPr>
            <a:cxnSpLocks/>
            <a:endCxn id="44" idx="1"/>
          </p:cNvCxnSpPr>
          <p:nvPr/>
        </p:nvCxnSpPr>
        <p:spPr>
          <a:xfrm flipV="1">
            <a:off x="4591925" y="2166936"/>
            <a:ext cx="2636032" cy="60170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4" name="左大括弧 43">
            <a:extLst>
              <a:ext uri="{FF2B5EF4-FFF2-40B4-BE49-F238E27FC236}">
                <a16:creationId xmlns:a16="http://schemas.microsoft.com/office/drawing/2014/main" id="{2D27F80D-9A87-492A-87D1-61CA82EE1654}"/>
              </a:ext>
            </a:extLst>
          </p:cNvPr>
          <p:cNvSpPr/>
          <p:nvPr/>
        </p:nvSpPr>
        <p:spPr>
          <a:xfrm>
            <a:off x="7227957" y="1847186"/>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6" name="直線單箭頭接點 45">
            <a:extLst>
              <a:ext uri="{FF2B5EF4-FFF2-40B4-BE49-F238E27FC236}">
                <a16:creationId xmlns:a16="http://schemas.microsoft.com/office/drawing/2014/main" id="{17B0E129-AB83-4479-9087-A8D303926450}"/>
              </a:ext>
            </a:extLst>
          </p:cNvPr>
          <p:cNvCxnSpPr>
            <a:cxnSpLocks/>
          </p:cNvCxnSpPr>
          <p:nvPr/>
        </p:nvCxnSpPr>
        <p:spPr>
          <a:xfrm flipV="1">
            <a:off x="2758947" y="2836701"/>
            <a:ext cx="4957274" cy="30085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A94567FD-8593-4BD8-90EA-451971BE6834}"/>
              </a:ext>
            </a:extLst>
          </p:cNvPr>
          <p:cNvCxnSpPr>
            <a:cxnSpLocks/>
          </p:cNvCxnSpPr>
          <p:nvPr/>
        </p:nvCxnSpPr>
        <p:spPr>
          <a:xfrm>
            <a:off x="4303089" y="3332952"/>
            <a:ext cx="3390830" cy="60342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05074AC-8863-4B17-8B24-957682610640}"/>
              </a:ext>
            </a:extLst>
          </p:cNvPr>
          <p:cNvCxnSpPr>
            <a:cxnSpLocks/>
            <a:endCxn id="51" idx="1"/>
          </p:cNvCxnSpPr>
          <p:nvPr/>
        </p:nvCxnSpPr>
        <p:spPr>
          <a:xfrm>
            <a:off x="6078894" y="3830582"/>
            <a:ext cx="1494327" cy="57495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1" name="左大括弧 50">
            <a:extLst>
              <a:ext uri="{FF2B5EF4-FFF2-40B4-BE49-F238E27FC236}">
                <a16:creationId xmlns:a16="http://schemas.microsoft.com/office/drawing/2014/main" id="{A4586442-F510-4469-9389-91DB073780BF}"/>
              </a:ext>
            </a:extLst>
          </p:cNvPr>
          <p:cNvSpPr/>
          <p:nvPr/>
        </p:nvSpPr>
        <p:spPr>
          <a:xfrm>
            <a:off x="7573221" y="4085791"/>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53" name="直線單箭頭接點 52">
            <a:extLst>
              <a:ext uri="{FF2B5EF4-FFF2-40B4-BE49-F238E27FC236}">
                <a16:creationId xmlns:a16="http://schemas.microsoft.com/office/drawing/2014/main" id="{E7ECB135-BDCC-4FFE-B283-DAF130BDC09F}"/>
              </a:ext>
            </a:extLst>
          </p:cNvPr>
          <p:cNvCxnSpPr>
            <a:cxnSpLocks/>
          </p:cNvCxnSpPr>
          <p:nvPr/>
        </p:nvCxnSpPr>
        <p:spPr>
          <a:xfrm>
            <a:off x="1502995" y="4307102"/>
            <a:ext cx="5796462" cy="53543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57" name="直線單箭頭接點 56">
            <a:extLst>
              <a:ext uri="{FF2B5EF4-FFF2-40B4-BE49-F238E27FC236}">
                <a16:creationId xmlns:a16="http://schemas.microsoft.com/office/drawing/2014/main" id="{C0D0B8C5-EFAD-4539-A6A1-1A79C4904723}"/>
              </a:ext>
            </a:extLst>
          </p:cNvPr>
          <p:cNvCxnSpPr>
            <a:cxnSpLocks/>
            <a:endCxn id="58" idx="1"/>
          </p:cNvCxnSpPr>
          <p:nvPr/>
        </p:nvCxnSpPr>
        <p:spPr>
          <a:xfrm>
            <a:off x="2635293" y="4725080"/>
            <a:ext cx="4271076" cy="90899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8" name="左大括弧 57">
            <a:extLst>
              <a:ext uri="{FF2B5EF4-FFF2-40B4-BE49-F238E27FC236}">
                <a16:creationId xmlns:a16="http://schemas.microsoft.com/office/drawing/2014/main" id="{E74470DD-0776-40C3-B892-F912A87509C4}"/>
              </a:ext>
            </a:extLst>
          </p:cNvPr>
          <p:cNvSpPr/>
          <p:nvPr/>
        </p:nvSpPr>
        <p:spPr>
          <a:xfrm>
            <a:off x="6906369" y="5045765"/>
            <a:ext cx="107748" cy="1176615"/>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2" name="投影片編號版面配置區 1">
            <a:extLst>
              <a:ext uri="{FF2B5EF4-FFF2-40B4-BE49-F238E27FC236}">
                <a16:creationId xmlns:a16="http://schemas.microsoft.com/office/drawing/2014/main" id="{1EF7C32F-D701-7DE2-A253-F5E5851E1667}"/>
              </a:ext>
            </a:extLst>
          </p:cNvPr>
          <p:cNvSpPr>
            <a:spLocks noGrp="1"/>
          </p:cNvSpPr>
          <p:nvPr>
            <p:ph type="sldNum" sz="quarter" idx="12"/>
          </p:nvPr>
        </p:nvSpPr>
        <p:spPr/>
        <p:txBody>
          <a:bodyPr/>
          <a:lstStyle/>
          <a:p>
            <a:fld id="{565CE74E-AB26-4998-AD42-012C4C1AD076}" type="slidenum">
              <a:rPr lang="zh-CN" altLang="en-US" smtClean="0"/>
              <a:t>19</a:t>
            </a:fld>
            <a:endParaRPr lang="zh-CN" altLang="en-US" dirty="0"/>
          </a:p>
        </p:txBody>
      </p:sp>
    </p:spTree>
    <p:extLst>
      <p:ext uri="{BB962C8B-B14F-4D97-AF65-F5344CB8AC3E}">
        <p14:creationId xmlns:p14="http://schemas.microsoft.com/office/powerpoint/2010/main" val="2054230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 name="Text Box 3"/>
          <p:cNvSpPr>
            <a:spLocks noChangeArrowheads="1"/>
          </p:cNvSpPr>
          <p:nvPr/>
        </p:nvSpPr>
        <p:spPr bwMode="auto">
          <a:xfrm>
            <a:off x="2447538" y="3101599"/>
            <a:ext cx="2372765" cy="830997"/>
          </a:xfrm>
          <a:prstGeom prst="rect">
            <a:avLst/>
          </a:prstGeom>
          <a:noFill/>
        </p:spPr>
        <p:txBody>
          <a:bodyPr wrap="none">
            <a:spAutoFit/>
          </a:bodyPr>
          <a:lstStyle/>
          <a:p>
            <a:pPr algn="ctr">
              <a:spcBef>
                <a:spcPct val="0"/>
              </a:spcBef>
            </a:pPr>
            <a:r>
              <a:rPr lang="en-US" altLang="zh-CN" sz="4800" dirty="0">
                <a:latin typeface="Times New Roman" panose="02020603050405020304" pitchFamily="18" charset="0"/>
                <a:ea typeface="微軟正黑體" panose="020B0604030504040204" pitchFamily="34" charset="-120"/>
                <a:cs typeface="Times New Roman" panose="02020603050405020304" pitchFamily="18" charset="0"/>
              </a:rPr>
              <a:t>Contents</a:t>
            </a:r>
            <a:endParaRPr lang="zh-CN" altLang="en-US" sz="4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1" name="PA_组合 20"/>
          <p:cNvGrpSpPr/>
          <p:nvPr>
            <p:custDataLst>
              <p:tags r:id="rId1"/>
            </p:custDataLst>
          </p:nvPr>
        </p:nvGrpSpPr>
        <p:grpSpPr>
          <a:xfrm>
            <a:off x="6798531" y="252646"/>
            <a:ext cx="727831" cy="727831"/>
            <a:chOff x="7010404" y="1250101"/>
            <a:chExt cx="727831" cy="727831"/>
          </a:xfrm>
        </p:grpSpPr>
        <p:sp>
          <p:nvSpPr>
            <p:cNvPr id="4" name="椭圆 1"/>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5" name="TextBox 32"/>
            <p:cNvSpPr txBox="1">
              <a:spLocks noChangeArrowheads="1"/>
            </p:cNvSpPr>
            <p:nvPr/>
          </p:nvSpPr>
          <p:spPr bwMode="auto">
            <a:xfrm>
              <a:off x="7076801"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01</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7" name="TextBox 76"/>
          <p:cNvSpPr txBox="1"/>
          <p:nvPr/>
        </p:nvSpPr>
        <p:spPr>
          <a:xfrm>
            <a:off x="7714486" y="354950"/>
            <a:ext cx="2892585" cy="523220"/>
          </a:xfrm>
          <a:prstGeom prst="rect">
            <a:avLst/>
          </a:prstGeom>
          <a:noFill/>
        </p:spPr>
        <p:txBody>
          <a:bodyPr wrap="square" rtlCol="0">
            <a:spAutoFit/>
          </a:bodyPr>
          <a:lstStyle/>
          <a:p>
            <a:r>
              <a:rPr lang="en-US" altLang="zh-CN" sz="2800" dirty="0">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4" name="PA_组合 23"/>
          <p:cNvGrpSpPr/>
          <p:nvPr>
            <p:custDataLst>
              <p:tags r:id="rId2"/>
            </p:custDataLst>
          </p:nvPr>
        </p:nvGrpSpPr>
        <p:grpSpPr>
          <a:xfrm>
            <a:off x="6798531" y="1320354"/>
            <a:ext cx="727831" cy="727831"/>
            <a:chOff x="7010404" y="2483134"/>
            <a:chExt cx="727831" cy="727831"/>
          </a:xfrm>
        </p:grpSpPr>
        <p:sp>
          <p:nvSpPr>
            <p:cNvPr id="8" name="椭圆 1"/>
            <p:cNvSpPr>
              <a:spLocks noChangeArrowheads="1"/>
            </p:cNvSpPr>
            <p:nvPr/>
          </p:nvSpPr>
          <p:spPr bwMode="auto">
            <a:xfrm>
              <a:off x="7010404" y="2483134"/>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9" name="TextBox 32"/>
            <p:cNvSpPr txBox="1">
              <a:spLocks noChangeArrowheads="1"/>
            </p:cNvSpPr>
            <p:nvPr/>
          </p:nvSpPr>
          <p:spPr bwMode="auto">
            <a:xfrm>
              <a:off x="7080171" y="2554661"/>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02</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1" name="TextBox 76"/>
          <p:cNvSpPr txBox="1"/>
          <p:nvPr/>
        </p:nvSpPr>
        <p:spPr>
          <a:xfrm>
            <a:off x="7733448" y="1391881"/>
            <a:ext cx="3611591"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8" name="PA_组合 27"/>
          <p:cNvGrpSpPr/>
          <p:nvPr>
            <p:custDataLst>
              <p:tags r:id="rId3"/>
            </p:custDataLst>
          </p:nvPr>
        </p:nvGrpSpPr>
        <p:grpSpPr>
          <a:xfrm>
            <a:off x="6832912" y="2390807"/>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3" name="TextBox 32"/>
            <p:cNvSpPr txBox="1">
              <a:spLocks noChangeArrowheads="1"/>
            </p:cNvSpPr>
            <p:nvPr/>
          </p:nvSpPr>
          <p:spPr bwMode="auto">
            <a:xfrm>
              <a:off x="7076801" y="3830700"/>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03</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5" name="TextBox 76"/>
          <p:cNvSpPr txBox="1"/>
          <p:nvPr/>
        </p:nvSpPr>
        <p:spPr>
          <a:xfrm>
            <a:off x="7714484" y="2462334"/>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Architecture</a:t>
            </a:r>
          </a:p>
        </p:txBody>
      </p:sp>
      <p:grpSp>
        <p:nvGrpSpPr>
          <p:cNvPr id="25" name="PA_组合 24"/>
          <p:cNvGrpSpPr/>
          <p:nvPr>
            <p:custDataLst>
              <p:tags r:id="rId4"/>
            </p:custDataLst>
          </p:nvPr>
        </p:nvGrpSpPr>
        <p:grpSpPr>
          <a:xfrm>
            <a:off x="6832910" y="3458515"/>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7" name="TextBox 32"/>
            <p:cNvSpPr txBox="1">
              <a:spLocks noChangeArrowheads="1"/>
            </p:cNvSpPr>
            <p:nvPr/>
          </p:nvSpPr>
          <p:spPr bwMode="auto">
            <a:xfrm>
              <a:off x="7076801" y="5063733"/>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04</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9" name="TextBox 76"/>
          <p:cNvSpPr txBox="1"/>
          <p:nvPr/>
        </p:nvSpPr>
        <p:spPr>
          <a:xfrm>
            <a:off x="7733448" y="3517097"/>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6" name="PA_组合 27">
            <a:extLst>
              <a:ext uri="{FF2B5EF4-FFF2-40B4-BE49-F238E27FC236}">
                <a16:creationId xmlns:a16="http://schemas.microsoft.com/office/drawing/2014/main" id="{B65C083C-6608-9940-F301-A80FA2D21E40}"/>
              </a:ext>
            </a:extLst>
          </p:cNvPr>
          <p:cNvGrpSpPr/>
          <p:nvPr>
            <p:custDataLst>
              <p:tags r:id="rId5"/>
            </p:custDataLst>
          </p:nvPr>
        </p:nvGrpSpPr>
        <p:grpSpPr>
          <a:xfrm>
            <a:off x="6832911" y="4529975"/>
            <a:ext cx="727831" cy="727831"/>
            <a:chOff x="7010404" y="3759173"/>
            <a:chExt cx="727831" cy="727831"/>
          </a:xfrm>
        </p:grpSpPr>
        <p:sp>
          <p:nvSpPr>
            <p:cNvPr id="27" name="椭圆 1">
              <a:extLst>
                <a:ext uri="{FF2B5EF4-FFF2-40B4-BE49-F238E27FC236}">
                  <a16:creationId xmlns:a16="http://schemas.microsoft.com/office/drawing/2014/main" id="{8A22D98F-2A32-8DC4-6485-13EF6BB4D4E1}"/>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2" name="TextBox 32">
              <a:extLst>
                <a:ext uri="{FF2B5EF4-FFF2-40B4-BE49-F238E27FC236}">
                  <a16:creationId xmlns:a16="http://schemas.microsoft.com/office/drawing/2014/main" id="{29C1B110-4CC7-0055-4263-B4CF625FB2D1}"/>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05</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3" name="TextBox 76">
            <a:extLst>
              <a:ext uri="{FF2B5EF4-FFF2-40B4-BE49-F238E27FC236}">
                <a16:creationId xmlns:a16="http://schemas.microsoft.com/office/drawing/2014/main" id="{E3B508F4-345A-870D-5BE2-98BF35E621FB}"/>
              </a:ext>
            </a:extLst>
          </p:cNvPr>
          <p:cNvSpPr txBox="1"/>
          <p:nvPr/>
        </p:nvSpPr>
        <p:spPr>
          <a:xfrm>
            <a:off x="7714484" y="4599462"/>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34" name="PA_组合 24">
            <a:extLst>
              <a:ext uri="{FF2B5EF4-FFF2-40B4-BE49-F238E27FC236}">
                <a16:creationId xmlns:a16="http://schemas.microsoft.com/office/drawing/2014/main" id="{637F7F5F-369C-E35F-9ED1-E45C3008E48E}"/>
              </a:ext>
            </a:extLst>
          </p:cNvPr>
          <p:cNvGrpSpPr/>
          <p:nvPr>
            <p:custDataLst>
              <p:tags r:id="rId6"/>
            </p:custDataLst>
          </p:nvPr>
        </p:nvGrpSpPr>
        <p:grpSpPr>
          <a:xfrm>
            <a:off x="6832909" y="5597683"/>
            <a:ext cx="727831" cy="727831"/>
            <a:chOff x="7010404" y="4992206"/>
            <a:chExt cx="727831" cy="727831"/>
          </a:xfrm>
        </p:grpSpPr>
        <p:sp>
          <p:nvSpPr>
            <p:cNvPr id="35" name="椭圆 1">
              <a:extLst>
                <a:ext uri="{FF2B5EF4-FFF2-40B4-BE49-F238E27FC236}">
                  <a16:creationId xmlns:a16="http://schemas.microsoft.com/office/drawing/2014/main" id="{85D7680A-99CC-ADE7-C459-8FCB64D8AFFC}"/>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6" name="TextBox 32">
              <a:extLst>
                <a:ext uri="{FF2B5EF4-FFF2-40B4-BE49-F238E27FC236}">
                  <a16:creationId xmlns:a16="http://schemas.microsoft.com/office/drawing/2014/main" id="{B696543C-030A-DB56-CE8D-134A92FFC071}"/>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06</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7" name="TextBox 76">
            <a:extLst>
              <a:ext uri="{FF2B5EF4-FFF2-40B4-BE49-F238E27FC236}">
                <a16:creationId xmlns:a16="http://schemas.microsoft.com/office/drawing/2014/main" id="{419CBBB5-61B2-BD8E-7C7B-B1FEA5FF78F3}"/>
              </a:ext>
            </a:extLst>
          </p:cNvPr>
          <p:cNvSpPr txBox="1"/>
          <p:nvPr/>
        </p:nvSpPr>
        <p:spPr>
          <a:xfrm>
            <a:off x="7733448" y="5650405"/>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61F83FB-0B7F-9630-4838-4696DF043640}"/>
              </a:ext>
            </a:extLst>
          </p:cNvPr>
          <p:cNvSpPr>
            <a:spLocks noGrp="1"/>
          </p:cNvSpPr>
          <p:nvPr>
            <p:ph type="sldNum" sz="quarter" idx="12"/>
          </p:nvPr>
        </p:nvSpPr>
        <p:spPr/>
        <p:txBody>
          <a:bodyPr/>
          <a:lstStyle/>
          <a:p>
            <a:fld id="{565CE74E-AB26-4998-AD42-012C4C1AD076}" type="slidenum">
              <a:rPr lang="zh-CN" altLang="en-US" smtClean="0"/>
              <a:t>2</a:t>
            </a:fld>
            <a:endParaRPr lang="zh-CN" altLang="en-US" dirty="0"/>
          </a:p>
        </p:txBody>
      </p:sp>
    </p:spTree>
    <p:extLst>
      <p:ext uri="{BB962C8B-B14F-4D97-AF65-F5344CB8AC3E}">
        <p14:creationId xmlns:p14="http://schemas.microsoft.com/office/powerpoint/2010/main" val="4232789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B115A50F-6C10-444C-B2F4-08587887ADC1}"/>
              </a:ext>
            </a:extLst>
          </p:cNvPr>
          <p:cNvPicPr>
            <a:picLocks noChangeAspect="1"/>
          </p:cNvPicPr>
          <p:nvPr/>
        </p:nvPicPr>
        <p:blipFill>
          <a:blip r:embed="rId3"/>
          <a:stretch>
            <a:fillRect/>
          </a:stretch>
        </p:blipFill>
        <p:spPr>
          <a:xfrm>
            <a:off x="696000" y="1073580"/>
            <a:ext cx="10800000" cy="4743464"/>
          </a:xfrm>
          <a:prstGeom prst="rect">
            <a:avLst/>
          </a:prstGeom>
        </p:spPr>
      </p:pic>
      <p:sp>
        <p:nvSpPr>
          <p:cNvPr id="2" name="投影片編號版面配置區 1">
            <a:extLst>
              <a:ext uri="{FF2B5EF4-FFF2-40B4-BE49-F238E27FC236}">
                <a16:creationId xmlns:a16="http://schemas.microsoft.com/office/drawing/2014/main" id="{A3E2FF32-BA48-17E7-1926-BBE6BB257B6B}"/>
              </a:ext>
            </a:extLst>
          </p:cNvPr>
          <p:cNvSpPr>
            <a:spLocks noGrp="1"/>
          </p:cNvSpPr>
          <p:nvPr>
            <p:ph type="sldNum" sz="quarter" idx="12"/>
          </p:nvPr>
        </p:nvSpPr>
        <p:spPr/>
        <p:txBody>
          <a:bodyPr/>
          <a:lstStyle/>
          <a:p>
            <a:fld id="{565CE74E-AB26-4998-AD42-012C4C1AD076}" type="slidenum">
              <a:rPr lang="zh-CN" altLang="en-US" smtClean="0"/>
              <a:t>20</a:t>
            </a:fld>
            <a:endParaRPr lang="zh-CN" altLang="en-US" dirty="0"/>
          </a:p>
        </p:txBody>
      </p:sp>
    </p:spTree>
    <p:extLst>
      <p:ext uri="{BB962C8B-B14F-4D97-AF65-F5344CB8AC3E}">
        <p14:creationId xmlns:p14="http://schemas.microsoft.com/office/powerpoint/2010/main" val="39033213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0360815C-C2EB-4F54-8132-74851DF3AF4C}"/>
              </a:ext>
            </a:extLst>
          </p:cNvPr>
          <p:cNvPicPr>
            <a:picLocks noChangeAspect="1"/>
          </p:cNvPicPr>
          <p:nvPr/>
        </p:nvPicPr>
        <p:blipFill>
          <a:blip r:embed="rId3"/>
          <a:stretch>
            <a:fillRect/>
          </a:stretch>
        </p:blipFill>
        <p:spPr>
          <a:xfrm>
            <a:off x="696000" y="1447075"/>
            <a:ext cx="10800000" cy="3570552"/>
          </a:xfrm>
          <a:prstGeom prst="rect">
            <a:avLst/>
          </a:prstGeom>
        </p:spPr>
      </p:pic>
      <p:sp>
        <p:nvSpPr>
          <p:cNvPr id="2" name="投影片編號版面配置區 1">
            <a:extLst>
              <a:ext uri="{FF2B5EF4-FFF2-40B4-BE49-F238E27FC236}">
                <a16:creationId xmlns:a16="http://schemas.microsoft.com/office/drawing/2014/main" id="{1FC81E55-1886-05A6-4607-AB1BE3301A7E}"/>
              </a:ext>
            </a:extLst>
          </p:cNvPr>
          <p:cNvSpPr>
            <a:spLocks noGrp="1"/>
          </p:cNvSpPr>
          <p:nvPr>
            <p:ph type="sldNum" sz="quarter" idx="12"/>
          </p:nvPr>
        </p:nvSpPr>
        <p:spPr/>
        <p:txBody>
          <a:bodyPr/>
          <a:lstStyle/>
          <a:p>
            <a:fld id="{565CE74E-AB26-4998-AD42-012C4C1AD076}" type="slidenum">
              <a:rPr lang="zh-CN" altLang="en-US" smtClean="0"/>
              <a:t>21</a:t>
            </a:fld>
            <a:endParaRPr lang="zh-CN" altLang="en-US" dirty="0"/>
          </a:p>
        </p:txBody>
      </p:sp>
    </p:spTree>
    <p:extLst>
      <p:ext uri="{BB962C8B-B14F-4D97-AF65-F5344CB8AC3E}">
        <p14:creationId xmlns:p14="http://schemas.microsoft.com/office/powerpoint/2010/main" val="8910444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26115E2E-5B02-42C2-B0EE-C424B23D62AE}"/>
              </a:ext>
            </a:extLst>
          </p:cNvPr>
          <p:cNvPicPr>
            <a:picLocks noChangeAspect="1"/>
          </p:cNvPicPr>
          <p:nvPr/>
        </p:nvPicPr>
        <p:blipFill>
          <a:blip r:embed="rId3"/>
          <a:stretch>
            <a:fillRect/>
          </a:stretch>
        </p:blipFill>
        <p:spPr>
          <a:xfrm>
            <a:off x="478465" y="1086863"/>
            <a:ext cx="7691723" cy="4815988"/>
          </a:xfrm>
          <a:prstGeom prst="rect">
            <a:avLst/>
          </a:prstGeom>
        </p:spPr>
      </p:pic>
      <p:pic>
        <p:nvPicPr>
          <p:cNvPr id="5" name="圖片 4">
            <a:extLst>
              <a:ext uri="{FF2B5EF4-FFF2-40B4-BE49-F238E27FC236}">
                <a16:creationId xmlns:a16="http://schemas.microsoft.com/office/drawing/2014/main" id="{85413050-9451-4350-9F54-97E0A2B86D65}"/>
              </a:ext>
            </a:extLst>
          </p:cNvPr>
          <p:cNvPicPr>
            <a:picLocks noChangeAspect="1"/>
          </p:cNvPicPr>
          <p:nvPr/>
        </p:nvPicPr>
        <p:blipFill rotWithShape="1">
          <a:blip r:embed="rId4"/>
          <a:srcRect r="1202"/>
          <a:stretch/>
        </p:blipFill>
        <p:spPr>
          <a:xfrm>
            <a:off x="6266491" y="708669"/>
            <a:ext cx="5853840" cy="5572376"/>
          </a:xfrm>
          <a:prstGeom prst="rect">
            <a:avLst/>
          </a:prstGeom>
        </p:spPr>
      </p:pic>
      <p:cxnSp>
        <p:nvCxnSpPr>
          <p:cNvPr id="26" name="直線單箭頭接點 25">
            <a:extLst>
              <a:ext uri="{FF2B5EF4-FFF2-40B4-BE49-F238E27FC236}">
                <a16:creationId xmlns:a16="http://schemas.microsoft.com/office/drawing/2014/main" id="{A0F25C37-89B0-4431-AB13-73923B30F68B}"/>
              </a:ext>
            </a:extLst>
          </p:cNvPr>
          <p:cNvCxnSpPr>
            <a:cxnSpLocks/>
          </p:cNvCxnSpPr>
          <p:nvPr/>
        </p:nvCxnSpPr>
        <p:spPr>
          <a:xfrm flipV="1">
            <a:off x="2876550" y="1027251"/>
            <a:ext cx="3691518" cy="160779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135BB12D-C347-43FF-89EC-261E0BCA1C85}"/>
              </a:ext>
            </a:extLst>
          </p:cNvPr>
          <p:cNvCxnSpPr>
            <a:cxnSpLocks/>
          </p:cNvCxnSpPr>
          <p:nvPr/>
        </p:nvCxnSpPr>
        <p:spPr>
          <a:xfrm flipV="1">
            <a:off x="2912385" y="1204332"/>
            <a:ext cx="3655683" cy="161981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8A3F4F4E-5EEB-424D-AE31-857FBEDAF29D}"/>
              </a:ext>
            </a:extLst>
          </p:cNvPr>
          <p:cNvCxnSpPr>
            <a:cxnSpLocks/>
          </p:cNvCxnSpPr>
          <p:nvPr/>
        </p:nvCxnSpPr>
        <p:spPr>
          <a:xfrm flipV="1">
            <a:off x="3005862" y="1449659"/>
            <a:ext cx="3691518" cy="16629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790F6210-A482-4F52-92DC-C038FBEDF0B0}"/>
              </a:ext>
            </a:extLst>
          </p:cNvPr>
          <p:cNvCxnSpPr>
            <a:cxnSpLocks/>
          </p:cNvCxnSpPr>
          <p:nvPr/>
        </p:nvCxnSpPr>
        <p:spPr>
          <a:xfrm flipV="1">
            <a:off x="2335741" y="1717288"/>
            <a:ext cx="4268162" cy="183158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3248C73B-971F-4950-9F19-B98869A77D34}"/>
              </a:ext>
            </a:extLst>
          </p:cNvPr>
          <p:cNvCxnSpPr>
            <a:cxnSpLocks/>
          </p:cNvCxnSpPr>
          <p:nvPr/>
        </p:nvCxnSpPr>
        <p:spPr>
          <a:xfrm flipV="1">
            <a:off x="2165766" y="1925699"/>
            <a:ext cx="4438137" cy="18760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4632C542-AD69-4465-A4EE-F67DB3088F31}"/>
              </a:ext>
            </a:extLst>
          </p:cNvPr>
          <p:cNvCxnSpPr>
            <a:cxnSpLocks/>
          </p:cNvCxnSpPr>
          <p:nvPr/>
        </p:nvCxnSpPr>
        <p:spPr>
          <a:xfrm flipV="1">
            <a:off x="3713445" y="2146684"/>
            <a:ext cx="2854623" cy="187976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9A68E909-39C3-4036-9FBD-1C27A889B477}"/>
              </a:ext>
            </a:extLst>
          </p:cNvPr>
          <p:cNvCxnSpPr>
            <a:cxnSpLocks/>
          </p:cNvCxnSpPr>
          <p:nvPr/>
        </p:nvCxnSpPr>
        <p:spPr>
          <a:xfrm flipV="1">
            <a:off x="3082360" y="2382609"/>
            <a:ext cx="3485708" cy="21055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1AB3BC1F-F6CB-4A95-A938-24D455438E04}"/>
              </a:ext>
            </a:extLst>
          </p:cNvPr>
          <p:cNvCxnSpPr>
            <a:cxnSpLocks/>
            <a:endCxn id="38" idx="1"/>
          </p:cNvCxnSpPr>
          <p:nvPr/>
        </p:nvCxnSpPr>
        <p:spPr>
          <a:xfrm flipV="1">
            <a:off x="5638903" y="3385968"/>
            <a:ext cx="821295" cy="139804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38" name="左大括弧 37">
            <a:extLst>
              <a:ext uri="{FF2B5EF4-FFF2-40B4-BE49-F238E27FC236}">
                <a16:creationId xmlns:a16="http://schemas.microsoft.com/office/drawing/2014/main" id="{5ACC7AB5-541C-4923-A6D4-26CF9B5FB42D}"/>
              </a:ext>
            </a:extLst>
          </p:cNvPr>
          <p:cNvSpPr/>
          <p:nvPr/>
        </p:nvSpPr>
        <p:spPr>
          <a:xfrm>
            <a:off x="6460198" y="2514396"/>
            <a:ext cx="107869" cy="1743143"/>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0" name="直線單箭頭接點 39">
            <a:extLst>
              <a:ext uri="{FF2B5EF4-FFF2-40B4-BE49-F238E27FC236}">
                <a16:creationId xmlns:a16="http://schemas.microsoft.com/office/drawing/2014/main" id="{F6013CB0-D5B1-488F-8197-DC3EA0009C38}"/>
              </a:ext>
            </a:extLst>
          </p:cNvPr>
          <p:cNvCxnSpPr>
            <a:cxnSpLocks/>
            <a:endCxn id="42" idx="1"/>
          </p:cNvCxnSpPr>
          <p:nvPr/>
        </p:nvCxnSpPr>
        <p:spPr>
          <a:xfrm flipV="1">
            <a:off x="3063565" y="4883473"/>
            <a:ext cx="3414551" cy="20325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2" name="左大括弧 41">
            <a:extLst>
              <a:ext uri="{FF2B5EF4-FFF2-40B4-BE49-F238E27FC236}">
                <a16:creationId xmlns:a16="http://schemas.microsoft.com/office/drawing/2014/main" id="{31B06184-EAF9-405F-B398-2FD13578CAD4}"/>
              </a:ext>
            </a:extLst>
          </p:cNvPr>
          <p:cNvSpPr/>
          <p:nvPr/>
        </p:nvSpPr>
        <p:spPr>
          <a:xfrm>
            <a:off x="6478116" y="4358604"/>
            <a:ext cx="166450" cy="104973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4" name="直線單箭頭接點 43">
            <a:extLst>
              <a:ext uri="{FF2B5EF4-FFF2-40B4-BE49-F238E27FC236}">
                <a16:creationId xmlns:a16="http://schemas.microsoft.com/office/drawing/2014/main" id="{956D2823-A7F1-4651-A1CF-D0224878D8A8}"/>
              </a:ext>
            </a:extLst>
          </p:cNvPr>
          <p:cNvCxnSpPr>
            <a:cxnSpLocks/>
          </p:cNvCxnSpPr>
          <p:nvPr/>
        </p:nvCxnSpPr>
        <p:spPr>
          <a:xfrm>
            <a:off x="3517048" y="5482028"/>
            <a:ext cx="3086855" cy="2327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9C140BEC-11F0-48DA-AF18-C6BF25A66B2B}"/>
              </a:ext>
            </a:extLst>
          </p:cNvPr>
          <p:cNvCxnSpPr>
            <a:cxnSpLocks/>
          </p:cNvCxnSpPr>
          <p:nvPr/>
        </p:nvCxnSpPr>
        <p:spPr>
          <a:xfrm>
            <a:off x="4144636" y="5702148"/>
            <a:ext cx="2423431" cy="22856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 name="投影片編號版面配置區 1">
            <a:extLst>
              <a:ext uri="{FF2B5EF4-FFF2-40B4-BE49-F238E27FC236}">
                <a16:creationId xmlns:a16="http://schemas.microsoft.com/office/drawing/2014/main" id="{829D3967-4A4A-247E-3BE4-4F70F3FF6F10}"/>
              </a:ext>
            </a:extLst>
          </p:cNvPr>
          <p:cNvSpPr>
            <a:spLocks noGrp="1"/>
          </p:cNvSpPr>
          <p:nvPr>
            <p:ph type="sldNum" sz="quarter" idx="12"/>
          </p:nvPr>
        </p:nvSpPr>
        <p:spPr/>
        <p:txBody>
          <a:bodyPr/>
          <a:lstStyle/>
          <a:p>
            <a:fld id="{565CE74E-AB26-4998-AD42-012C4C1AD076}" type="slidenum">
              <a:rPr lang="zh-CN" altLang="en-US" smtClean="0"/>
              <a:t>22</a:t>
            </a:fld>
            <a:endParaRPr lang="zh-CN" altLang="en-US" dirty="0"/>
          </a:p>
        </p:txBody>
      </p:sp>
    </p:spTree>
    <p:extLst>
      <p:ext uri="{BB962C8B-B14F-4D97-AF65-F5344CB8AC3E}">
        <p14:creationId xmlns:p14="http://schemas.microsoft.com/office/powerpoint/2010/main" val="1237546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093EA3D0-187C-456F-B01E-C680470CAC44}"/>
              </a:ext>
            </a:extLst>
          </p:cNvPr>
          <p:cNvPicPr>
            <a:picLocks noChangeAspect="1"/>
          </p:cNvPicPr>
          <p:nvPr/>
        </p:nvPicPr>
        <p:blipFill>
          <a:blip r:embed="rId3"/>
          <a:stretch>
            <a:fillRect/>
          </a:stretch>
        </p:blipFill>
        <p:spPr>
          <a:xfrm>
            <a:off x="770782" y="990259"/>
            <a:ext cx="10800000" cy="4945975"/>
          </a:xfrm>
          <a:prstGeom prst="rect">
            <a:avLst/>
          </a:prstGeom>
        </p:spPr>
      </p:pic>
      <p:sp>
        <p:nvSpPr>
          <p:cNvPr id="2" name="投影片編號版面配置區 1">
            <a:extLst>
              <a:ext uri="{FF2B5EF4-FFF2-40B4-BE49-F238E27FC236}">
                <a16:creationId xmlns:a16="http://schemas.microsoft.com/office/drawing/2014/main" id="{B37FE3F7-308C-179D-231B-2040E2E840D1}"/>
              </a:ext>
            </a:extLst>
          </p:cNvPr>
          <p:cNvSpPr>
            <a:spLocks noGrp="1"/>
          </p:cNvSpPr>
          <p:nvPr>
            <p:ph type="sldNum" sz="quarter" idx="12"/>
          </p:nvPr>
        </p:nvSpPr>
        <p:spPr/>
        <p:txBody>
          <a:bodyPr/>
          <a:lstStyle/>
          <a:p>
            <a:fld id="{565CE74E-AB26-4998-AD42-012C4C1AD076}" type="slidenum">
              <a:rPr lang="zh-CN" altLang="en-US" smtClean="0"/>
              <a:t>23</a:t>
            </a:fld>
            <a:endParaRPr lang="zh-CN" altLang="en-US" dirty="0"/>
          </a:p>
        </p:txBody>
      </p:sp>
    </p:spTree>
    <p:extLst>
      <p:ext uri="{BB962C8B-B14F-4D97-AF65-F5344CB8AC3E}">
        <p14:creationId xmlns:p14="http://schemas.microsoft.com/office/powerpoint/2010/main" val="11541000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E3AC04F-1E66-40C0-8E60-EF8414A2A1C0}"/>
              </a:ext>
            </a:extLst>
          </p:cNvPr>
          <p:cNvPicPr>
            <a:picLocks noChangeAspect="1"/>
          </p:cNvPicPr>
          <p:nvPr/>
        </p:nvPicPr>
        <p:blipFill>
          <a:blip r:embed="rId3"/>
          <a:stretch>
            <a:fillRect/>
          </a:stretch>
        </p:blipFill>
        <p:spPr>
          <a:xfrm>
            <a:off x="960000" y="832538"/>
            <a:ext cx="10800000" cy="5489056"/>
          </a:xfrm>
          <a:prstGeom prst="rect">
            <a:avLst/>
          </a:prstGeom>
        </p:spPr>
      </p:pic>
      <p:sp>
        <p:nvSpPr>
          <p:cNvPr id="2" name="投影片編號版面配置區 1">
            <a:extLst>
              <a:ext uri="{FF2B5EF4-FFF2-40B4-BE49-F238E27FC236}">
                <a16:creationId xmlns:a16="http://schemas.microsoft.com/office/drawing/2014/main" id="{E4240178-824C-59B9-FCCC-58A6588A9C91}"/>
              </a:ext>
            </a:extLst>
          </p:cNvPr>
          <p:cNvSpPr>
            <a:spLocks noGrp="1"/>
          </p:cNvSpPr>
          <p:nvPr>
            <p:ph type="sldNum" sz="quarter" idx="12"/>
          </p:nvPr>
        </p:nvSpPr>
        <p:spPr/>
        <p:txBody>
          <a:bodyPr/>
          <a:lstStyle/>
          <a:p>
            <a:fld id="{565CE74E-AB26-4998-AD42-012C4C1AD076}" type="slidenum">
              <a:rPr lang="zh-CN" altLang="en-US" smtClean="0"/>
              <a:t>24</a:t>
            </a:fld>
            <a:endParaRPr lang="zh-CN" altLang="en-US" dirty="0"/>
          </a:p>
        </p:txBody>
      </p:sp>
    </p:spTree>
    <p:extLst>
      <p:ext uri="{BB962C8B-B14F-4D97-AF65-F5344CB8AC3E}">
        <p14:creationId xmlns:p14="http://schemas.microsoft.com/office/powerpoint/2010/main" val="1187900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5C0F3443-A977-4EDF-9F34-5177057EE112}"/>
              </a:ext>
            </a:extLst>
          </p:cNvPr>
          <p:cNvPicPr>
            <a:picLocks noChangeAspect="1"/>
          </p:cNvPicPr>
          <p:nvPr/>
        </p:nvPicPr>
        <p:blipFill>
          <a:blip r:embed="rId3"/>
          <a:stretch>
            <a:fillRect/>
          </a:stretch>
        </p:blipFill>
        <p:spPr>
          <a:xfrm>
            <a:off x="726041" y="911357"/>
            <a:ext cx="10800000" cy="5245178"/>
          </a:xfrm>
          <a:prstGeom prst="rect">
            <a:avLst/>
          </a:prstGeom>
        </p:spPr>
      </p:pic>
      <p:sp>
        <p:nvSpPr>
          <p:cNvPr id="2" name="投影片編號版面配置區 1">
            <a:extLst>
              <a:ext uri="{FF2B5EF4-FFF2-40B4-BE49-F238E27FC236}">
                <a16:creationId xmlns:a16="http://schemas.microsoft.com/office/drawing/2014/main" id="{6CF2A1C5-1A29-6DD1-2E6D-289BB7DD028F}"/>
              </a:ext>
            </a:extLst>
          </p:cNvPr>
          <p:cNvSpPr>
            <a:spLocks noGrp="1"/>
          </p:cNvSpPr>
          <p:nvPr>
            <p:ph type="sldNum" sz="quarter" idx="12"/>
          </p:nvPr>
        </p:nvSpPr>
        <p:spPr/>
        <p:txBody>
          <a:bodyPr/>
          <a:lstStyle/>
          <a:p>
            <a:fld id="{565CE74E-AB26-4998-AD42-012C4C1AD076}" type="slidenum">
              <a:rPr lang="zh-CN" altLang="en-US" smtClean="0"/>
              <a:t>25</a:t>
            </a:fld>
            <a:endParaRPr lang="zh-CN" altLang="en-US" dirty="0"/>
          </a:p>
        </p:txBody>
      </p:sp>
    </p:spTree>
    <p:extLst>
      <p:ext uri="{BB962C8B-B14F-4D97-AF65-F5344CB8AC3E}">
        <p14:creationId xmlns:p14="http://schemas.microsoft.com/office/powerpoint/2010/main" val="30233302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39F2C7-8EA6-8FF3-39D6-ACB25AD5FBDE}"/>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06C7E0B2-F4AF-D4FE-534B-361249771F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99C954AD-D5CF-4A7B-500C-57E05F32F483}"/>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Architecture</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B231F39-0711-D891-C1D2-9536A058F8FB}"/>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51AEABC-AB83-4991-B8A1-FF3427EFBC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75539828-E696-6612-4255-A936945F54B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6937394-A6D4-4DA4-6C7F-50BC900730CA}"/>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BF339B63-A7F1-F69E-680B-35E89FB8C4E6}"/>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6B740B31-E66D-C9C1-AF28-B2FC702C3C46}"/>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5762A4F6-021C-036A-9246-8AC425091F90}"/>
              </a:ext>
            </a:extLst>
          </p:cNvPr>
          <p:cNvSpPr>
            <a:spLocks noGrp="1"/>
          </p:cNvSpPr>
          <p:nvPr>
            <p:ph type="sldNum" sz="quarter" idx="12"/>
          </p:nvPr>
        </p:nvSpPr>
        <p:spPr/>
        <p:txBody>
          <a:bodyPr/>
          <a:lstStyle/>
          <a:p>
            <a:fld id="{565CE74E-AB26-4998-AD42-012C4C1AD076}" type="slidenum">
              <a:rPr lang="zh-CN" altLang="en-US" smtClean="0"/>
              <a:t>26</a:t>
            </a:fld>
            <a:endParaRPr lang="zh-CN" altLang="en-US" dirty="0"/>
          </a:p>
        </p:txBody>
      </p:sp>
    </p:spTree>
    <p:extLst>
      <p:ext uri="{BB962C8B-B14F-4D97-AF65-F5344CB8AC3E}">
        <p14:creationId xmlns:p14="http://schemas.microsoft.com/office/powerpoint/2010/main" val="10320402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54728" cy="400110"/>
            <a:chOff x="568442" y="319364"/>
            <a:chExt cx="185472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物件 3">
            <a:extLst>
              <a:ext uri="{FF2B5EF4-FFF2-40B4-BE49-F238E27FC236}">
                <a16:creationId xmlns:a16="http://schemas.microsoft.com/office/drawing/2014/main" id="{647B53C6-D434-4F12-BFC9-6253C9126CFD}"/>
              </a:ext>
            </a:extLst>
          </p:cNvPr>
          <p:cNvGraphicFramePr>
            <a:graphicFrameLocks noChangeAspect="1"/>
          </p:cNvGraphicFramePr>
          <p:nvPr>
            <p:extLst>
              <p:ext uri="{D42A27DB-BD31-4B8C-83A1-F6EECF244321}">
                <p14:modId xmlns:p14="http://schemas.microsoft.com/office/powerpoint/2010/main" val="1235205585"/>
              </p:ext>
            </p:extLst>
          </p:nvPr>
        </p:nvGraphicFramePr>
        <p:xfrm>
          <a:off x="1722588" y="719931"/>
          <a:ext cx="7196137" cy="5418137"/>
        </p:xfrm>
        <a:graphic>
          <a:graphicData uri="http://schemas.openxmlformats.org/presentationml/2006/ole">
            <mc:AlternateContent xmlns:mc="http://schemas.openxmlformats.org/markup-compatibility/2006">
              <mc:Choice xmlns:v="urn:schemas-microsoft-com:vml" Requires="v">
                <p:oleObj name="Visio" r:id="rId3" imgW="9601026" imgH="7229398" progId="Visio.Drawing.15">
                  <p:embed/>
                </p:oleObj>
              </mc:Choice>
              <mc:Fallback>
                <p:oleObj name="Visio" r:id="rId3" imgW="9601026" imgH="7229398" progId="Visio.Drawing.15">
                  <p:embed/>
                  <p:pic>
                    <p:nvPicPr>
                      <p:cNvPr id="0" name=""/>
                      <p:cNvPicPr/>
                      <p:nvPr/>
                    </p:nvPicPr>
                    <p:blipFill>
                      <a:blip r:embed="rId4"/>
                      <a:stretch>
                        <a:fillRect/>
                      </a:stretch>
                    </p:blipFill>
                    <p:spPr>
                      <a:xfrm>
                        <a:off x="1722588" y="719931"/>
                        <a:ext cx="7196137" cy="5418137"/>
                      </a:xfrm>
                      <a:prstGeom prst="rect">
                        <a:avLst/>
                      </a:prstGeom>
                    </p:spPr>
                  </p:pic>
                </p:oleObj>
              </mc:Fallback>
            </mc:AlternateContent>
          </a:graphicData>
        </a:graphic>
      </p:graphicFrame>
      <mc:AlternateContent xmlns:mc="http://schemas.openxmlformats.org/markup-compatibility/2006" xmlns:p14="http://schemas.microsoft.com/office/powerpoint/2010/main">
        <mc:Choice Requires="p14">
          <p:contentPart p14:bwMode="auto" r:id="rId5">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27</a:t>
            </a:fld>
            <a:endParaRPr lang="zh-CN" altLang="en-US" dirty="0"/>
          </a:p>
        </p:txBody>
      </p:sp>
    </p:spTree>
    <p:extLst>
      <p:ext uri="{BB962C8B-B14F-4D97-AF65-F5344CB8AC3E}">
        <p14:creationId xmlns:p14="http://schemas.microsoft.com/office/powerpoint/2010/main" val="29026457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76548-A99D-C013-E622-CD215A8D10FA}"/>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4F8E620-D363-6FE4-5730-96D21770AE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6C4E291C-79ED-98BA-B905-68776A3207FC}"/>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0A8BEA87-89D4-D6BE-C73E-C9822DC258D1}"/>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D17DAF11-9C3C-1F77-E091-CEDCAF6EC64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F3B43450-E61E-508E-9B95-295DD8FCC1E2}"/>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4E5818C6-053D-FC48-08DE-CF3AF06859D0}"/>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8B52364-B36E-2336-BC44-688BF72ABD58}"/>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04B607E3-7E24-B762-363B-C7949429C553}"/>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EF26A6B1-AEE5-77EC-439A-6286EF3D4BFD}"/>
              </a:ext>
            </a:extLst>
          </p:cNvPr>
          <p:cNvSpPr>
            <a:spLocks noGrp="1"/>
          </p:cNvSpPr>
          <p:nvPr>
            <p:ph type="sldNum" sz="quarter" idx="12"/>
          </p:nvPr>
        </p:nvSpPr>
        <p:spPr/>
        <p:txBody>
          <a:bodyPr/>
          <a:lstStyle/>
          <a:p>
            <a:fld id="{565CE74E-AB26-4998-AD42-012C4C1AD076}" type="slidenum">
              <a:rPr lang="zh-CN" altLang="en-US" smtClean="0"/>
              <a:t>28</a:t>
            </a:fld>
            <a:endParaRPr lang="zh-CN" altLang="en-US"/>
          </a:p>
        </p:txBody>
      </p:sp>
    </p:spTree>
    <p:extLst>
      <p:ext uri="{BB962C8B-B14F-4D97-AF65-F5344CB8AC3E}">
        <p14:creationId xmlns:p14="http://schemas.microsoft.com/office/powerpoint/2010/main" val="10922833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C352461-8619-F841-49DB-BA38D2321BF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8B25285-EEEE-D68D-B72E-879EDA4AF01E}"/>
              </a:ext>
            </a:extLst>
          </p:cNvPr>
          <p:cNvGrpSpPr/>
          <p:nvPr/>
        </p:nvGrpSpPr>
        <p:grpSpPr>
          <a:xfrm>
            <a:off x="568443" y="319365"/>
            <a:ext cx="5690714" cy="400110"/>
            <a:chOff x="568442" y="319364"/>
            <a:chExt cx="5690714" cy="400111"/>
          </a:xfrm>
        </p:grpSpPr>
        <p:sp>
          <p:nvSpPr>
            <p:cNvPr id="55" name="文本框 23">
              <a:extLst>
                <a:ext uri="{FF2B5EF4-FFF2-40B4-BE49-F238E27FC236}">
                  <a16:creationId xmlns:a16="http://schemas.microsoft.com/office/drawing/2014/main" id="{D73CC946-1DEB-F737-0422-81A798BE1AA4}"/>
                </a:ext>
              </a:extLst>
            </p:cNvPr>
            <p:cNvSpPr txBox="1"/>
            <p:nvPr/>
          </p:nvSpPr>
          <p:spPr>
            <a:xfrm>
              <a:off x="665958" y="319364"/>
              <a:ext cx="559319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Polynomial Multiplication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and Linear Convolution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1D8D4812-0E52-A919-FE20-8836B2D4B07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E49BC40B-1489-7916-ADE7-853B59A37438}"/>
              </a:ext>
            </a:extLst>
          </p:cNvPr>
          <p:cNvPicPr>
            <a:picLocks noChangeAspect="1"/>
          </p:cNvPicPr>
          <p:nvPr/>
        </p:nvPicPr>
        <p:blipFill>
          <a:blip r:embed="rId3"/>
          <a:srcRect r="2792"/>
          <a:stretch/>
        </p:blipFill>
        <p:spPr>
          <a:xfrm>
            <a:off x="4794403" y="1955077"/>
            <a:ext cx="7202561" cy="3665623"/>
          </a:xfrm>
          <a:prstGeom prst="rect">
            <a:avLst/>
          </a:prstGeom>
        </p:spPr>
      </p:pic>
      <p:pic>
        <p:nvPicPr>
          <p:cNvPr id="4" name="圖片 3">
            <a:extLst>
              <a:ext uri="{FF2B5EF4-FFF2-40B4-BE49-F238E27FC236}">
                <a16:creationId xmlns:a16="http://schemas.microsoft.com/office/drawing/2014/main" id="{66132400-88EB-4E1F-FAF9-981AC4F2498D}"/>
              </a:ext>
            </a:extLst>
          </p:cNvPr>
          <p:cNvPicPr>
            <a:picLocks noChangeAspect="1"/>
          </p:cNvPicPr>
          <p:nvPr/>
        </p:nvPicPr>
        <p:blipFill>
          <a:blip r:embed="rId4"/>
          <a:stretch>
            <a:fillRect/>
          </a:stretch>
        </p:blipFill>
        <p:spPr>
          <a:xfrm>
            <a:off x="644670" y="4265563"/>
            <a:ext cx="3889079" cy="2007905"/>
          </a:xfrm>
          <a:prstGeom prst="rect">
            <a:avLst/>
          </a:prstGeom>
        </p:spPr>
      </p:pic>
      <mc:AlternateContent xmlns:mc="http://schemas.openxmlformats.org/markup-compatibility/2006" xmlns:a14="http://schemas.microsoft.com/office/drawing/2010/main">
        <mc:Choice Requires="a14">
          <p:sp>
            <p:nvSpPr>
              <p:cNvPr id="12" name="文字方塊 11">
                <a:extLst>
                  <a:ext uri="{FF2B5EF4-FFF2-40B4-BE49-F238E27FC236}">
                    <a16:creationId xmlns:a16="http://schemas.microsoft.com/office/drawing/2014/main" id="{223F46A2-6817-ADC9-E9E1-72E79FCAA3D7}"/>
                  </a:ext>
                </a:extLst>
              </p:cNvPr>
              <p:cNvSpPr txBox="1"/>
              <p:nvPr/>
            </p:nvSpPr>
            <p:spPr>
              <a:xfrm>
                <a:off x="665959" y="3586600"/>
                <a:ext cx="5180605" cy="400110"/>
              </a:xfrm>
              <a:prstGeom prst="rect">
                <a:avLst/>
              </a:prstGeom>
              <a:noFill/>
            </p:spPr>
            <p:txBody>
              <a:bodyPr wrap="square" rtlCol="0">
                <a:spAutoFit/>
              </a:bodyPr>
              <a:lstStyle/>
              <a:p>
                <a14:m>
                  <m:oMath xmlns:m="http://schemas.openxmlformats.org/officeDocument/2006/math">
                    <m:r>
                      <a:rPr lang="en-US" altLang="zh-TW" sz="2000" i="1" dirty="0" smtClean="0">
                        <a:latin typeface="Cambria Math" panose="02040503050406030204" pitchFamily="18" charset="0"/>
                      </a:rPr>
                      <m:t>𝐺</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𝑥</m:t>
                    </m:r>
                    <m:r>
                      <a:rPr lang="en-US" altLang="zh-TW" sz="2000" i="1" dirty="0" smtClean="0">
                        <a:latin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r>
                      <a:rPr lang="en-US" altLang="zh-TW" sz="2000" i="1" dirty="0" smtClean="0">
                        <a:latin typeface="Cambria Math" panose="02040503050406030204" pitchFamily="18" charset="0"/>
                      </a:rPr>
                      <m:t>𝐻</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𝑥</m:t>
                    </m:r>
                    <m:r>
                      <a:rPr lang="en-US" altLang="zh-TW" sz="2000" i="1" dirty="0" smtClean="0">
                        <a:latin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are defined in </a:t>
                </a:r>
                <a14:m>
                  <m:oMath xmlns:m="http://schemas.openxmlformats.org/officeDocument/2006/math">
                    <m:sSub>
                      <m:sSubPr>
                        <m:ctrlPr>
                          <a:rPr lang="en-US" altLang="zh-TW" sz="2000" i="1" dirty="0" smtClean="0">
                            <a:latin typeface="Cambria Math" panose="02040503050406030204" pitchFamily="18" charset="0"/>
                          </a:rPr>
                        </m:ctrlPr>
                      </m:sSubPr>
                      <m:e>
                        <m:r>
                          <a:rPr lang="en-US" altLang="zh-TW" sz="2000" b="0" i="1" dirty="0" smtClean="0">
                            <a:latin typeface="Cambria Math" panose="02040503050406030204" pitchFamily="18" charset="0"/>
                          </a:rPr>
                          <m:t>𝑍</m:t>
                        </m:r>
                      </m:e>
                      <m:sub>
                        <m:r>
                          <a:rPr lang="en-US" altLang="zh-TW" sz="2000" b="0" i="1" dirty="0" smtClean="0">
                            <a:latin typeface="Cambria Math" panose="02040503050406030204" pitchFamily="18" charset="0"/>
                          </a:rPr>
                          <m:t>7681</m:t>
                        </m:r>
                      </m:sub>
                    </m:sSub>
                    <m:d>
                      <m:dPr>
                        <m:begChr m:val="["/>
                        <m:endChr m:val="]"/>
                        <m:ctrlPr>
                          <a:rPr lang="en-US" altLang="zh-TW" sz="2000" b="0" i="1" dirty="0" smtClean="0">
                            <a:latin typeface="Cambria Math" panose="02040503050406030204" pitchFamily="18" charset="0"/>
                          </a:rPr>
                        </m:ctrlPr>
                      </m:dPr>
                      <m:e>
                        <m:r>
                          <a:rPr lang="en-US" altLang="zh-TW" sz="2000" b="0" i="1" dirty="0" smtClean="0">
                            <a:latin typeface="Cambria Math" panose="02040503050406030204" pitchFamily="18" charset="0"/>
                          </a:rPr>
                          <m:t>4</m:t>
                        </m:r>
                      </m:e>
                    </m:d>
                    <m:r>
                      <a:rPr lang="en-US" altLang="zh-TW" sz="2000" b="0" i="1" dirty="0" smtClean="0">
                        <a:latin typeface="Cambria Math" panose="02040503050406030204" pitchFamily="18" charset="0"/>
                      </a:rPr>
                      <m:t>/</m:t>
                    </m:r>
                    <m:sSup>
                      <m:sSupPr>
                        <m:ctrlPr>
                          <a:rPr lang="en-US" altLang="zh-TW" sz="2000" b="0" i="1" dirty="0" smtClean="0">
                            <a:latin typeface="Cambria Math" panose="02040503050406030204" pitchFamily="18" charset="0"/>
                          </a:rPr>
                        </m:ctrlPr>
                      </m:sSupPr>
                      <m:e>
                        <m:r>
                          <a:rPr lang="en-US" altLang="zh-TW" sz="2000" b="0" i="1" dirty="0" smtClean="0">
                            <a:latin typeface="Cambria Math" panose="02040503050406030204" pitchFamily="18" charset="0"/>
                          </a:rPr>
                          <m:t>𝑥</m:t>
                        </m:r>
                      </m:e>
                      <m:sup>
                        <m:r>
                          <a:rPr lang="en-US" altLang="zh-TW" sz="2000" b="0" i="1" dirty="0" smtClean="0">
                            <a:latin typeface="Cambria Math" panose="02040503050406030204" pitchFamily="18" charset="0"/>
                          </a:rPr>
                          <m:t>4</m:t>
                        </m:r>
                      </m:sup>
                    </m:sSup>
                    <m:r>
                      <a:rPr lang="en-US" altLang="zh-TW" sz="2000" b="0" i="1" smtClean="0">
                        <a:latin typeface="Cambria Math" panose="02040503050406030204" pitchFamily="18" charset="0"/>
                      </a:rPr>
                      <m:t>+1</m:t>
                    </m:r>
                  </m:oMath>
                </a14:m>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12" name="文字方塊 11">
                <a:extLst>
                  <a:ext uri="{FF2B5EF4-FFF2-40B4-BE49-F238E27FC236}">
                    <a16:creationId xmlns:a16="http://schemas.microsoft.com/office/drawing/2014/main" id="{223F46A2-6817-ADC9-E9E1-72E79FCAA3D7}"/>
                  </a:ext>
                </a:extLst>
              </p:cNvPr>
              <p:cNvSpPr txBox="1">
                <a:spLocks noRot="1" noChangeAspect="1" noMove="1" noResize="1" noEditPoints="1" noAdjustHandles="1" noChangeArrowheads="1" noChangeShapeType="1" noTextEdit="1"/>
              </p:cNvSpPr>
              <p:nvPr/>
            </p:nvSpPr>
            <p:spPr>
              <a:xfrm>
                <a:off x="665959" y="3586600"/>
                <a:ext cx="5180605" cy="400110"/>
              </a:xfrm>
              <a:prstGeom prst="rect">
                <a:avLst/>
              </a:prstGeom>
              <a:blipFill>
                <a:blip r:embed="rId5"/>
                <a:stretch>
                  <a:fillRect t="-7576" b="-25758"/>
                </a:stretch>
              </a:blipFill>
            </p:spPr>
            <p:txBody>
              <a:bodyPr/>
              <a:lstStyle/>
              <a:p>
                <a:r>
                  <a:rPr lang="zh-TW" altLang="en-US">
                    <a:noFill/>
                  </a:rPr>
                  <a:t> </a:t>
                </a:r>
              </a:p>
            </p:txBody>
          </p:sp>
        </mc:Fallback>
      </mc:AlternateContent>
      <p:pic>
        <p:nvPicPr>
          <p:cNvPr id="14" name="圖片 13">
            <a:extLst>
              <a:ext uri="{FF2B5EF4-FFF2-40B4-BE49-F238E27FC236}">
                <a16:creationId xmlns:a16="http://schemas.microsoft.com/office/drawing/2014/main" id="{3C399BB4-485B-1A5A-4B8D-B68655CE0C4E}"/>
              </a:ext>
            </a:extLst>
          </p:cNvPr>
          <p:cNvPicPr>
            <a:picLocks noChangeAspect="1"/>
          </p:cNvPicPr>
          <p:nvPr/>
        </p:nvPicPr>
        <p:blipFill>
          <a:blip r:embed="rId6"/>
          <a:srcRect t="20611"/>
          <a:stretch/>
        </p:blipFill>
        <p:spPr>
          <a:xfrm>
            <a:off x="538634" y="1148355"/>
            <a:ext cx="4060733" cy="876612"/>
          </a:xfrm>
          <a:prstGeom prst="rect">
            <a:avLst/>
          </a:prstGeom>
        </p:spPr>
      </p:pic>
      <p:pic>
        <p:nvPicPr>
          <p:cNvPr id="16" name="圖片 15">
            <a:extLst>
              <a:ext uri="{FF2B5EF4-FFF2-40B4-BE49-F238E27FC236}">
                <a16:creationId xmlns:a16="http://schemas.microsoft.com/office/drawing/2014/main" id="{1FFAE56E-D8F6-4C7E-E184-CFF1788357EF}"/>
              </a:ext>
            </a:extLst>
          </p:cNvPr>
          <p:cNvPicPr>
            <a:picLocks noChangeAspect="1"/>
          </p:cNvPicPr>
          <p:nvPr/>
        </p:nvPicPr>
        <p:blipFill>
          <a:blip r:embed="rId7"/>
          <a:srcRect t="20434"/>
          <a:stretch/>
        </p:blipFill>
        <p:spPr>
          <a:xfrm>
            <a:off x="568442" y="1982272"/>
            <a:ext cx="4338095" cy="953359"/>
          </a:xfrm>
          <a:prstGeom prst="rect">
            <a:avLst/>
          </a:prstGeom>
        </p:spPr>
      </p:pic>
      <p:pic>
        <p:nvPicPr>
          <p:cNvPr id="19" name="圖片 18">
            <a:extLst>
              <a:ext uri="{FF2B5EF4-FFF2-40B4-BE49-F238E27FC236}">
                <a16:creationId xmlns:a16="http://schemas.microsoft.com/office/drawing/2014/main" id="{7F3660CA-348A-B65B-97B7-951B35DFCCA4}"/>
              </a:ext>
            </a:extLst>
          </p:cNvPr>
          <p:cNvPicPr>
            <a:picLocks noChangeAspect="1"/>
          </p:cNvPicPr>
          <p:nvPr/>
        </p:nvPicPr>
        <p:blipFill>
          <a:blip r:embed="rId8"/>
          <a:stretch>
            <a:fillRect/>
          </a:stretch>
        </p:blipFill>
        <p:spPr>
          <a:xfrm>
            <a:off x="621103" y="2863808"/>
            <a:ext cx="3889079" cy="544366"/>
          </a:xfrm>
          <a:prstGeom prst="rect">
            <a:avLst/>
          </a:prstGeom>
        </p:spPr>
      </p:pic>
      <p:sp>
        <p:nvSpPr>
          <p:cNvPr id="3" name="投影片編號版面配置區 2">
            <a:extLst>
              <a:ext uri="{FF2B5EF4-FFF2-40B4-BE49-F238E27FC236}">
                <a16:creationId xmlns:a16="http://schemas.microsoft.com/office/drawing/2014/main" id="{CFD62E87-A540-CAF3-F015-860291B21F48}"/>
              </a:ext>
            </a:extLst>
          </p:cNvPr>
          <p:cNvSpPr>
            <a:spLocks noGrp="1"/>
          </p:cNvSpPr>
          <p:nvPr>
            <p:ph type="sldNum" sz="quarter" idx="12"/>
          </p:nvPr>
        </p:nvSpPr>
        <p:spPr/>
        <p:txBody>
          <a:bodyPr/>
          <a:lstStyle/>
          <a:p>
            <a:fld id="{565CE74E-AB26-4998-AD42-012C4C1AD076}" type="slidenum">
              <a:rPr lang="zh-CN" altLang="en-US" smtClean="0"/>
              <a:t>29</a:t>
            </a:fld>
            <a:endParaRPr lang="zh-CN" altLang="en-US"/>
          </a:p>
        </p:txBody>
      </p:sp>
    </p:spTree>
    <p:extLst>
      <p:ext uri="{BB962C8B-B14F-4D97-AF65-F5344CB8AC3E}">
        <p14:creationId xmlns:p14="http://schemas.microsoft.com/office/powerpoint/2010/main" val="10907392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E9DB9-BF17-075B-6CF3-F86F2454F09F}"/>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E994412C-C26B-5921-5B52-5C1786AAB6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6CBDCE64-22B4-E3F7-99E1-79249B68ED15}"/>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6B0C15F8-9BD6-42D4-648E-52774AB7C80D}"/>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7CA1C33F-70DD-AB92-144A-A72B8B6F97D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DC4DA0B7-942D-77B6-C58C-E8B53E64908A}"/>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2631376-B1E8-5561-D57C-5DCF4DCF0758}"/>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E50B672-227A-FAC6-5D8F-4FA70BCCB810}"/>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581F073-3AAB-B802-C6BA-F43D97281983}"/>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CAF6849-85BF-6297-6367-E0B953982CF3}"/>
              </a:ext>
            </a:extLst>
          </p:cNvPr>
          <p:cNvSpPr>
            <a:spLocks noGrp="1"/>
          </p:cNvSpPr>
          <p:nvPr>
            <p:ph type="sldNum" sz="quarter" idx="12"/>
          </p:nvPr>
        </p:nvSpPr>
        <p:spPr/>
        <p:txBody>
          <a:bodyPr/>
          <a:lstStyle/>
          <a:p>
            <a:fld id="{565CE74E-AB26-4998-AD42-012C4C1AD076}" type="slidenum">
              <a:rPr lang="zh-CN" altLang="en-US" smtClean="0"/>
              <a:t>3</a:t>
            </a:fld>
            <a:endParaRPr lang="zh-CN" altLang="en-US"/>
          </a:p>
        </p:txBody>
      </p:sp>
    </p:spTree>
    <p:extLst>
      <p:ext uri="{BB962C8B-B14F-4D97-AF65-F5344CB8AC3E}">
        <p14:creationId xmlns:p14="http://schemas.microsoft.com/office/powerpoint/2010/main" val="25681939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DDA3F135-979C-0944-AECB-9B5D40A962E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7A55654-3F19-A47C-1350-E9BFB1FD41D4}"/>
              </a:ext>
            </a:extLst>
          </p:cNvPr>
          <p:cNvGrpSpPr/>
          <p:nvPr/>
        </p:nvGrpSpPr>
        <p:grpSpPr>
          <a:xfrm>
            <a:off x="568443" y="319365"/>
            <a:ext cx="8996106" cy="461665"/>
            <a:chOff x="568442" y="319364"/>
            <a:chExt cx="8996106" cy="461666"/>
          </a:xfrm>
        </p:grpSpPr>
        <p:sp>
          <p:nvSpPr>
            <p:cNvPr id="55" name="文本框 23">
              <a:extLst>
                <a:ext uri="{FF2B5EF4-FFF2-40B4-BE49-F238E27FC236}">
                  <a16:creationId xmlns:a16="http://schemas.microsoft.com/office/drawing/2014/main" id="{42568B99-44F3-2510-0129-38A18D2E806C}"/>
                </a:ext>
              </a:extLst>
            </p:cNvPr>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12DD893-E766-E144-1AE7-60DB20DCC08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FE37DB5A-6E32-643C-53EE-C25228CD6C59}"/>
              </a:ext>
            </a:extLst>
          </p:cNvPr>
          <p:cNvPicPr>
            <a:picLocks noChangeAspect="1"/>
          </p:cNvPicPr>
          <p:nvPr/>
        </p:nvPicPr>
        <p:blipFill>
          <a:blip r:embed="rId3"/>
          <a:stretch>
            <a:fillRect/>
          </a:stretch>
        </p:blipFill>
        <p:spPr>
          <a:xfrm>
            <a:off x="1342595" y="1433011"/>
            <a:ext cx="8487960" cy="4191585"/>
          </a:xfrm>
          <a:prstGeom prst="rect">
            <a:avLst/>
          </a:prstGeom>
        </p:spPr>
      </p:pic>
      <p:sp>
        <p:nvSpPr>
          <p:cNvPr id="2" name="投影片編號版面配置區 1">
            <a:extLst>
              <a:ext uri="{FF2B5EF4-FFF2-40B4-BE49-F238E27FC236}">
                <a16:creationId xmlns:a16="http://schemas.microsoft.com/office/drawing/2014/main" id="{29BB4E87-00BA-29C2-2527-2AA68741E2C4}"/>
              </a:ext>
            </a:extLst>
          </p:cNvPr>
          <p:cNvSpPr>
            <a:spLocks noGrp="1"/>
          </p:cNvSpPr>
          <p:nvPr>
            <p:ph type="sldNum" sz="quarter" idx="12"/>
          </p:nvPr>
        </p:nvSpPr>
        <p:spPr/>
        <p:txBody>
          <a:bodyPr/>
          <a:lstStyle/>
          <a:p>
            <a:fld id="{565CE74E-AB26-4998-AD42-012C4C1AD076}" type="slidenum">
              <a:rPr lang="zh-CN" altLang="en-US" smtClean="0"/>
              <a:t>30</a:t>
            </a:fld>
            <a:endParaRPr lang="zh-CN" altLang="en-US" dirty="0"/>
          </a:p>
        </p:txBody>
      </p:sp>
    </p:spTree>
    <p:extLst>
      <p:ext uri="{BB962C8B-B14F-4D97-AF65-F5344CB8AC3E}">
        <p14:creationId xmlns:p14="http://schemas.microsoft.com/office/powerpoint/2010/main" val="26556912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93D0653-90A5-98C1-0670-50D5162B3348}"/>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4C148F6-9A12-1332-714B-85ED00657620}"/>
              </a:ext>
            </a:extLst>
          </p:cNvPr>
          <p:cNvGrpSpPr/>
          <p:nvPr/>
        </p:nvGrpSpPr>
        <p:grpSpPr>
          <a:xfrm>
            <a:off x="568443" y="319365"/>
            <a:ext cx="3324681" cy="400110"/>
            <a:chOff x="568442" y="319364"/>
            <a:chExt cx="3324681" cy="400111"/>
          </a:xfrm>
        </p:grpSpPr>
        <p:sp>
          <p:nvSpPr>
            <p:cNvPr id="55" name="文本框 23">
              <a:extLst>
                <a:ext uri="{FF2B5EF4-FFF2-40B4-BE49-F238E27FC236}">
                  <a16:creationId xmlns:a16="http://schemas.microsoft.com/office/drawing/2014/main" id="{1ADB2C57-3BF0-F40D-9E96-87C3F56415EB}"/>
                </a:ext>
              </a:extLst>
            </p:cNvPr>
            <p:cNvSpPr txBox="1"/>
            <p:nvPr/>
          </p:nvSpPr>
          <p:spPr>
            <a:xfrm>
              <a:off x="665958" y="319364"/>
              <a:ext cx="322716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Primitive 2n-th Root of Unity</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0396653-EE63-780F-E26D-F218846CF48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8C025C18-B85E-6730-41A0-BB57F6DC26E1}"/>
              </a:ext>
            </a:extLst>
          </p:cNvPr>
          <p:cNvPicPr>
            <a:picLocks noChangeAspect="1"/>
          </p:cNvPicPr>
          <p:nvPr/>
        </p:nvPicPr>
        <p:blipFill>
          <a:blip r:embed="rId3"/>
          <a:stretch>
            <a:fillRect/>
          </a:stretch>
        </p:blipFill>
        <p:spPr>
          <a:xfrm>
            <a:off x="925553" y="931344"/>
            <a:ext cx="9360000" cy="2911745"/>
          </a:xfrm>
          <a:prstGeom prst="rect">
            <a:avLst/>
          </a:prstGeom>
        </p:spPr>
      </p:pic>
      <p:pic>
        <p:nvPicPr>
          <p:cNvPr id="10" name="圖片 9">
            <a:extLst>
              <a:ext uri="{FF2B5EF4-FFF2-40B4-BE49-F238E27FC236}">
                <a16:creationId xmlns:a16="http://schemas.microsoft.com/office/drawing/2014/main" id="{4601B260-676B-C871-6293-8947E5898C9A}"/>
              </a:ext>
            </a:extLst>
          </p:cNvPr>
          <p:cNvPicPr>
            <a:picLocks noChangeAspect="1"/>
          </p:cNvPicPr>
          <p:nvPr/>
        </p:nvPicPr>
        <p:blipFill>
          <a:blip r:embed="rId4"/>
          <a:stretch>
            <a:fillRect/>
          </a:stretch>
        </p:blipFill>
        <p:spPr>
          <a:xfrm>
            <a:off x="925553" y="3977999"/>
            <a:ext cx="9360000" cy="2510669"/>
          </a:xfrm>
          <a:prstGeom prst="rect">
            <a:avLst/>
          </a:prstGeom>
        </p:spPr>
      </p:pic>
      <p:sp>
        <p:nvSpPr>
          <p:cNvPr id="2" name="投影片編號版面配置區 1">
            <a:extLst>
              <a:ext uri="{FF2B5EF4-FFF2-40B4-BE49-F238E27FC236}">
                <a16:creationId xmlns:a16="http://schemas.microsoft.com/office/drawing/2014/main" id="{1608FB1D-0A5A-7DF1-9898-EF4131BC4ACB}"/>
              </a:ext>
            </a:extLst>
          </p:cNvPr>
          <p:cNvSpPr>
            <a:spLocks noGrp="1"/>
          </p:cNvSpPr>
          <p:nvPr>
            <p:ph type="sldNum" sz="quarter" idx="12"/>
          </p:nvPr>
        </p:nvSpPr>
        <p:spPr/>
        <p:txBody>
          <a:bodyPr/>
          <a:lstStyle/>
          <a:p>
            <a:fld id="{565CE74E-AB26-4998-AD42-012C4C1AD076}" type="slidenum">
              <a:rPr lang="zh-CN" altLang="en-US" smtClean="0"/>
              <a:t>31</a:t>
            </a:fld>
            <a:endParaRPr lang="zh-CN" altLang="en-US" dirty="0"/>
          </a:p>
        </p:txBody>
      </p:sp>
    </p:spTree>
    <p:extLst>
      <p:ext uri="{BB962C8B-B14F-4D97-AF65-F5344CB8AC3E}">
        <p14:creationId xmlns:p14="http://schemas.microsoft.com/office/powerpoint/2010/main" val="8151331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B13C7B06-DDAB-85F5-FACD-EB2D56952DEA}"/>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F87A2A7-5F21-8D32-1426-E95545F21A0E}"/>
              </a:ext>
            </a:extLst>
          </p:cNvPr>
          <p:cNvGrpSpPr/>
          <p:nvPr/>
        </p:nvGrpSpPr>
        <p:grpSpPr>
          <a:xfrm>
            <a:off x="568443" y="319365"/>
            <a:ext cx="5596009" cy="400110"/>
            <a:chOff x="568442" y="319364"/>
            <a:chExt cx="5596009" cy="400111"/>
          </a:xfrm>
        </p:grpSpPr>
        <p:sp>
          <p:nvSpPr>
            <p:cNvPr id="55" name="文本框 23">
              <a:extLst>
                <a:ext uri="{FF2B5EF4-FFF2-40B4-BE49-F238E27FC236}">
                  <a16:creationId xmlns:a16="http://schemas.microsoft.com/office/drawing/2014/main" id="{EA444670-4C7E-94F8-03F7-D6896060ACA7}"/>
                </a:ext>
              </a:extLst>
            </p:cNvPr>
            <p:cNvSpPr txBox="1"/>
            <p:nvPr/>
          </p:nvSpPr>
          <p:spPr>
            <a:xfrm>
              <a:off x="665958" y="319364"/>
              <a:ext cx="549849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Based Negative-Wrapped Convolution - 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597B07F5-E2D0-BE07-142B-DDEA51E215D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B7920E92-0276-6C90-221B-B2C6CD0C93FD}"/>
              </a:ext>
            </a:extLst>
          </p:cNvPr>
          <p:cNvPicPr>
            <a:picLocks noChangeAspect="1"/>
          </p:cNvPicPr>
          <p:nvPr/>
        </p:nvPicPr>
        <p:blipFill>
          <a:blip r:embed="rId3"/>
          <a:stretch>
            <a:fillRect/>
          </a:stretch>
        </p:blipFill>
        <p:spPr>
          <a:xfrm>
            <a:off x="661830" y="1548983"/>
            <a:ext cx="7200000" cy="413854"/>
          </a:xfrm>
          <a:prstGeom prst="rect">
            <a:avLst/>
          </a:prstGeom>
        </p:spPr>
      </p:pic>
      <p:pic>
        <p:nvPicPr>
          <p:cNvPr id="9" name="圖片 8">
            <a:extLst>
              <a:ext uri="{FF2B5EF4-FFF2-40B4-BE49-F238E27FC236}">
                <a16:creationId xmlns:a16="http://schemas.microsoft.com/office/drawing/2014/main" id="{F718DB34-C4A7-1998-24C4-83265C6D6AC0}"/>
              </a:ext>
            </a:extLst>
          </p:cNvPr>
          <p:cNvPicPr>
            <a:picLocks noChangeAspect="1"/>
          </p:cNvPicPr>
          <p:nvPr/>
        </p:nvPicPr>
        <p:blipFill>
          <a:blip r:embed="rId4"/>
          <a:srcRect b="56181"/>
          <a:stretch/>
        </p:blipFill>
        <p:spPr>
          <a:xfrm>
            <a:off x="568442" y="1978327"/>
            <a:ext cx="5683755" cy="1378439"/>
          </a:xfrm>
          <a:prstGeom prst="rect">
            <a:avLst/>
          </a:prstGeom>
        </p:spPr>
      </p:pic>
      <p:pic>
        <p:nvPicPr>
          <p:cNvPr id="11" name="圖片 10">
            <a:extLst>
              <a:ext uri="{FF2B5EF4-FFF2-40B4-BE49-F238E27FC236}">
                <a16:creationId xmlns:a16="http://schemas.microsoft.com/office/drawing/2014/main" id="{14F508B5-D248-4879-DC20-CBCAF17D0818}"/>
              </a:ext>
            </a:extLst>
          </p:cNvPr>
          <p:cNvPicPr>
            <a:picLocks noChangeAspect="1"/>
          </p:cNvPicPr>
          <p:nvPr/>
        </p:nvPicPr>
        <p:blipFill>
          <a:blip r:embed="rId5"/>
          <a:stretch>
            <a:fillRect/>
          </a:stretch>
        </p:blipFill>
        <p:spPr>
          <a:xfrm>
            <a:off x="6390189" y="2008997"/>
            <a:ext cx="4238012" cy="2840005"/>
          </a:xfrm>
          <a:prstGeom prst="rect">
            <a:avLst/>
          </a:prstGeom>
        </p:spPr>
      </p:pic>
      <p:pic>
        <p:nvPicPr>
          <p:cNvPr id="13" name="圖片 12">
            <a:extLst>
              <a:ext uri="{FF2B5EF4-FFF2-40B4-BE49-F238E27FC236}">
                <a16:creationId xmlns:a16="http://schemas.microsoft.com/office/drawing/2014/main" id="{54522F25-93EA-5C80-C0EF-42E3494F7838}"/>
              </a:ext>
            </a:extLst>
          </p:cNvPr>
          <p:cNvPicPr>
            <a:picLocks noChangeAspect="1"/>
          </p:cNvPicPr>
          <p:nvPr/>
        </p:nvPicPr>
        <p:blipFill>
          <a:blip r:embed="rId6"/>
          <a:srcRect t="13426"/>
          <a:stretch/>
        </p:blipFill>
        <p:spPr>
          <a:xfrm>
            <a:off x="529213" y="5099376"/>
            <a:ext cx="7200000" cy="303969"/>
          </a:xfrm>
          <a:prstGeom prst="rect">
            <a:avLst/>
          </a:prstGeom>
        </p:spPr>
      </p:pic>
      <p:pic>
        <p:nvPicPr>
          <p:cNvPr id="14" name="圖片 13">
            <a:extLst>
              <a:ext uri="{FF2B5EF4-FFF2-40B4-BE49-F238E27FC236}">
                <a16:creationId xmlns:a16="http://schemas.microsoft.com/office/drawing/2014/main" id="{2CE409F2-7F11-7D67-5BCC-DB74766CF875}"/>
              </a:ext>
            </a:extLst>
          </p:cNvPr>
          <p:cNvPicPr>
            <a:picLocks noChangeAspect="1"/>
          </p:cNvPicPr>
          <p:nvPr/>
        </p:nvPicPr>
        <p:blipFill>
          <a:blip r:embed="rId7"/>
          <a:stretch>
            <a:fillRect/>
          </a:stretch>
        </p:blipFill>
        <p:spPr>
          <a:xfrm>
            <a:off x="529213" y="5434016"/>
            <a:ext cx="4404498" cy="1400274"/>
          </a:xfrm>
          <a:prstGeom prst="rect">
            <a:avLst/>
          </a:prstGeom>
        </p:spPr>
      </p:pic>
      <p:pic>
        <p:nvPicPr>
          <p:cNvPr id="16" name="圖片 15">
            <a:extLst>
              <a:ext uri="{FF2B5EF4-FFF2-40B4-BE49-F238E27FC236}">
                <a16:creationId xmlns:a16="http://schemas.microsoft.com/office/drawing/2014/main" id="{DB0F23D2-E5B7-3623-B100-C233EB1B67D0}"/>
              </a:ext>
            </a:extLst>
          </p:cNvPr>
          <p:cNvPicPr>
            <a:picLocks noChangeAspect="1"/>
          </p:cNvPicPr>
          <p:nvPr/>
        </p:nvPicPr>
        <p:blipFill>
          <a:blip r:embed="rId8"/>
          <a:srcRect t="21955"/>
          <a:stretch/>
        </p:blipFill>
        <p:spPr>
          <a:xfrm>
            <a:off x="529213" y="740093"/>
            <a:ext cx="3685948" cy="912430"/>
          </a:xfrm>
          <a:prstGeom prst="rect">
            <a:avLst/>
          </a:prstGeom>
        </p:spPr>
      </p:pic>
      <p:pic>
        <p:nvPicPr>
          <p:cNvPr id="17" name="圖片 16">
            <a:extLst>
              <a:ext uri="{FF2B5EF4-FFF2-40B4-BE49-F238E27FC236}">
                <a16:creationId xmlns:a16="http://schemas.microsoft.com/office/drawing/2014/main" id="{D3BDC99A-9A26-B85E-616D-32F2FBE64DA2}"/>
              </a:ext>
            </a:extLst>
          </p:cNvPr>
          <p:cNvPicPr>
            <a:picLocks noChangeAspect="1"/>
          </p:cNvPicPr>
          <p:nvPr/>
        </p:nvPicPr>
        <p:blipFill>
          <a:blip r:embed="rId4"/>
          <a:srcRect t="56181"/>
          <a:stretch/>
        </p:blipFill>
        <p:spPr>
          <a:xfrm>
            <a:off x="412245" y="3470563"/>
            <a:ext cx="5683755" cy="1378439"/>
          </a:xfrm>
          <a:prstGeom prst="rect">
            <a:avLst/>
          </a:prstGeom>
        </p:spPr>
      </p:pic>
      <p:sp>
        <p:nvSpPr>
          <p:cNvPr id="2" name="投影片編號版面配置區 1">
            <a:extLst>
              <a:ext uri="{FF2B5EF4-FFF2-40B4-BE49-F238E27FC236}">
                <a16:creationId xmlns:a16="http://schemas.microsoft.com/office/drawing/2014/main" id="{2D5103EA-2202-D943-90E2-3BF876F8521E}"/>
              </a:ext>
            </a:extLst>
          </p:cNvPr>
          <p:cNvSpPr>
            <a:spLocks noGrp="1"/>
          </p:cNvSpPr>
          <p:nvPr>
            <p:ph type="sldNum" sz="quarter" idx="12"/>
          </p:nvPr>
        </p:nvSpPr>
        <p:spPr/>
        <p:txBody>
          <a:bodyPr/>
          <a:lstStyle/>
          <a:p>
            <a:fld id="{565CE74E-AB26-4998-AD42-012C4C1AD076}" type="slidenum">
              <a:rPr lang="zh-CN" altLang="en-US" smtClean="0"/>
              <a:t>32</a:t>
            </a:fld>
            <a:endParaRPr lang="zh-CN" altLang="en-US" dirty="0"/>
          </a:p>
        </p:txBody>
      </p:sp>
    </p:spTree>
    <p:extLst>
      <p:ext uri="{BB962C8B-B14F-4D97-AF65-F5344CB8AC3E}">
        <p14:creationId xmlns:p14="http://schemas.microsoft.com/office/powerpoint/2010/main" val="4597546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5917C765-6908-CF2F-495C-EF15B076B4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AA5EE499-F532-6131-A1CF-84B3E0F49637}"/>
              </a:ext>
            </a:extLst>
          </p:cNvPr>
          <p:cNvGrpSpPr/>
          <p:nvPr/>
        </p:nvGrpSpPr>
        <p:grpSpPr>
          <a:xfrm>
            <a:off x="568443" y="319365"/>
            <a:ext cx="5680968" cy="400110"/>
            <a:chOff x="568442" y="319364"/>
            <a:chExt cx="5680968" cy="400111"/>
          </a:xfrm>
        </p:grpSpPr>
        <p:sp>
          <p:nvSpPr>
            <p:cNvPr id="55" name="文本框 23">
              <a:extLst>
                <a:ext uri="{FF2B5EF4-FFF2-40B4-BE49-F238E27FC236}">
                  <a16:creationId xmlns:a16="http://schemas.microsoft.com/office/drawing/2014/main" id="{74C445D0-90D4-F8F0-6FA8-1AD3AFE865A1}"/>
                </a:ext>
              </a:extLst>
            </p:cNvPr>
            <p:cNvSpPr txBox="1"/>
            <p:nvPr/>
          </p:nvSpPr>
          <p:spPr>
            <a:xfrm>
              <a:off x="665958" y="319364"/>
              <a:ext cx="558345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Based Negative-Wrapped Convolution - 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713949C-E155-4091-F9C8-FF910FBEF08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0" name="圖片 9">
            <a:extLst>
              <a:ext uri="{FF2B5EF4-FFF2-40B4-BE49-F238E27FC236}">
                <a16:creationId xmlns:a16="http://schemas.microsoft.com/office/drawing/2014/main" id="{9BE7A0BF-A781-10C5-6DFA-D255A491355B}"/>
              </a:ext>
            </a:extLst>
          </p:cNvPr>
          <p:cNvPicPr>
            <a:picLocks noChangeAspect="1"/>
          </p:cNvPicPr>
          <p:nvPr/>
        </p:nvPicPr>
        <p:blipFill>
          <a:blip r:embed="rId3"/>
          <a:stretch>
            <a:fillRect/>
          </a:stretch>
        </p:blipFill>
        <p:spPr>
          <a:xfrm>
            <a:off x="568442" y="1967062"/>
            <a:ext cx="8706430" cy="360224"/>
          </a:xfrm>
          <a:prstGeom prst="rect">
            <a:avLst/>
          </a:prstGeom>
        </p:spPr>
      </p:pic>
      <p:pic>
        <p:nvPicPr>
          <p:cNvPr id="14" name="圖片 13">
            <a:extLst>
              <a:ext uri="{FF2B5EF4-FFF2-40B4-BE49-F238E27FC236}">
                <a16:creationId xmlns:a16="http://schemas.microsoft.com/office/drawing/2014/main" id="{F1C8A91C-8F26-AE75-F0CF-366D58CD1D43}"/>
              </a:ext>
            </a:extLst>
          </p:cNvPr>
          <p:cNvPicPr>
            <a:picLocks noChangeAspect="1"/>
          </p:cNvPicPr>
          <p:nvPr/>
        </p:nvPicPr>
        <p:blipFill>
          <a:blip r:embed="rId4"/>
          <a:stretch>
            <a:fillRect/>
          </a:stretch>
        </p:blipFill>
        <p:spPr>
          <a:xfrm>
            <a:off x="415403" y="2422050"/>
            <a:ext cx="5069861" cy="3572248"/>
          </a:xfrm>
          <a:prstGeom prst="rect">
            <a:avLst/>
          </a:prstGeom>
        </p:spPr>
      </p:pic>
      <p:pic>
        <p:nvPicPr>
          <p:cNvPr id="16" name="圖片 15">
            <a:extLst>
              <a:ext uri="{FF2B5EF4-FFF2-40B4-BE49-F238E27FC236}">
                <a16:creationId xmlns:a16="http://schemas.microsoft.com/office/drawing/2014/main" id="{B9864359-7AA4-FCED-555B-2C2A3081F1DA}"/>
              </a:ext>
            </a:extLst>
          </p:cNvPr>
          <p:cNvPicPr>
            <a:picLocks noChangeAspect="1"/>
          </p:cNvPicPr>
          <p:nvPr/>
        </p:nvPicPr>
        <p:blipFill>
          <a:blip r:embed="rId5"/>
          <a:stretch>
            <a:fillRect/>
          </a:stretch>
        </p:blipFill>
        <p:spPr>
          <a:xfrm>
            <a:off x="5900667" y="2422049"/>
            <a:ext cx="5356040" cy="1522592"/>
          </a:xfrm>
          <a:prstGeom prst="rect">
            <a:avLst/>
          </a:prstGeom>
        </p:spPr>
      </p:pic>
      <p:pic>
        <p:nvPicPr>
          <p:cNvPr id="18" name="圖片 17">
            <a:extLst>
              <a:ext uri="{FF2B5EF4-FFF2-40B4-BE49-F238E27FC236}">
                <a16:creationId xmlns:a16="http://schemas.microsoft.com/office/drawing/2014/main" id="{6820ED3C-16D8-5D9E-A730-DB3F0DCAA075}"/>
              </a:ext>
            </a:extLst>
          </p:cNvPr>
          <p:cNvPicPr>
            <a:picLocks noChangeAspect="1"/>
          </p:cNvPicPr>
          <p:nvPr/>
        </p:nvPicPr>
        <p:blipFill>
          <a:blip r:embed="rId6"/>
          <a:stretch>
            <a:fillRect/>
          </a:stretch>
        </p:blipFill>
        <p:spPr>
          <a:xfrm>
            <a:off x="6096000" y="4495957"/>
            <a:ext cx="5069861" cy="1326397"/>
          </a:xfrm>
          <a:prstGeom prst="rect">
            <a:avLst/>
          </a:prstGeom>
        </p:spPr>
      </p:pic>
      <p:pic>
        <p:nvPicPr>
          <p:cNvPr id="20" name="圖片 19">
            <a:extLst>
              <a:ext uri="{FF2B5EF4-FFF2-40B4-BE49-F238E27FC236}">
                <a16:creationId xmlns:a16="http://schemas.microsoft.com/office/drawing/2014/main" id="{4CCC5344-85E9-2B01-1251-C20E47546EF7}"/>
              </a:ext>
            </a:extLst>
          </p:cNvPr>
          <p:cNvPicPr>
            <a:picLocks noChangeAspect="1"/>
          </p:cNvPicPr>
          <p:nvPr/>
        </p:nvPicPr>
        <p:blipFill>
          <a:blip r:embed="rId7"/>
          <a:stretch>
            <a:fillRect/>
          </a:stretch>
        </p:blipFill>
        <p:spPr>
          <a:xfrm>
            <a:off x="356620" y="778065"/>
            <a:ext cx="4541661" cy="1035232"/>
          </a:xfrm>
          <a:prstGeom prst="rect">
            <a:avLst/>
          </a:prstGeom>
        </p:spPr>
      </p:pic>
      <p:pic>
        <p:nvPicPr>
          <p:cNvPr id="4" name="圖片 3">
            <a:extLst>
              <a:ext uri="{FF2B5EF4-FFF2-40B4-BE49-F238E27FC236}">
                <a16:creationId xmlns:a16="http://schemas.microsoft.com/office/drawing/2014/main" id="{2B930373-9931-C2F9-6CFE-2CE77ABEA271}"/>
              </a:ext>
            </a:extLst>
          </p:cNvPr>
          <p:cNvPicPr>
            <a:picLocks noChangeAspect="1"/>
          </p:cNvPicPr>
          <p:nvPr/>
        </p:nvPicPr>
        <p:blipFill>
          <a:blip r:embed="rId8"/>
          <a:stretch>
            <a:fillRect/>
          </a:stretch>
        </p:blipFill>
        <p:spPr>
          <a:xfrm>
            <a:off x="9133279" y="1054626"/>
            <a:ext cx="1656641" cy="361120"/>
          </a:xfrm>
          <a:prstGeom prst="rect">
            <a:avLst/>
          </a:prstGeom>
        </p:spPr>
      </p:pic>
      <p:sp>
        <p:nvSpPr>
          <p:cNvPr id="6" name="文字方塊 5">
            <a:extLst>
              <a:ext uri="{FF2B5EF4-FFF2-40B4-BE49-F238E27FC236}">
                <a16:creationId xmlns:a16="http://schemas.microsoft.com/office/drawing/2014/main" id="{1BCEC310-CE94-E5FD-EBA1-B07DDB52EA88}"/>
              </a:ext>
            </a:extLst>
          </p:cNvPr>
          <p:cNvSpPr txBox="1"/>
          <p:nvPr/>
        </p:nvSpPr>
        <p:spPr>
          <a:xfrm>
            <a:off x="8402852" y="743104"/>
            <a:ext cx="817853" cy="400110"/>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Note :</a:t>
            </a:r>
            <a:endParaRPr lang="zh-TW" altLang="en-US" sz="2000"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1BA441D2-BDF9-89AB-BE2E-3DD7C8AB4963}"/>
              </a:ext>
            </a:extLst>
          </p:cNvPr>
          <p:cNvSpPr>
            <a:spLocks noGrp="1"/>
          </p:cNvSpPr>
          <p:nvPr>
            <p:ph type="sldNum" sz="quarter" idx="12"/>
          </p:nvPr>
        </p:nvSpPr>
        <p:spPr/>
        <p:txBody>
          <a:bodyPr/>
          <a:lstStyle/>
          <a:p>
            <a:fld id="{565CE74E-AB26-4998-AD42-012C4C1AD076}" type="slidenum">
              <a:rPr lang="zh-CN" altLang="en-US" smtClean="0"/>
              <a:t>33</a:t>
            </a:fld>
            <a:endParaRPr lang="zh-CN" altLang="en-US" dirty="0"/>
          </a:p>
        </p:txBody>
      </p:sp>
    </p:spTree>
    <p:extLst>
      <p:ext uri="{BB962C8B-B14F-4D97-AF65-F5344CB8AC3E}">
        <p14:creationId xmlns:p14="http://schemas.microsoft.com/office/powerpoint/2010/main" val="15879111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D136C1E-AF6B-8ADB-0F7A-F2FDF03B33F6}"/>
            </a:ext>
          </a:extLst>
        </p:cNvPr>
        <p:cNvGrpSpPr/>
        <p:nvPr/>
      </p:nvGrpSpPr>
      <p:grpSpPr>
        <a:xfrm>
          <a:off x="0" y="0"/>
          <a:ext cx="0" cy="0"/>
          <a:chOff x="0" y="0"/>
          <a:chExt cx="0" cy="0"/>
        </a:xfrm>
      </p:grpSpPr>
      <p:pic>
        <p:nvPicPr>
          <p:cNvPr id="3" name="圖片 2">
            <a:extLst>
              <a:ext uri="{FF2B5EF4-FFF2-40B4-BE49-F238E27FC236}">
                <a16:creationId xmlns:a16="http://schemas.microsoft.com/office/drawing/2014/main" id="{FEF40EBD-7836-CDE8-447E-44610F919302}"/>
              </a:ext>
            </a:extLst>
          </p:cNvPr>
          <p:cNvPicPr>
            <a:picLocks noChangeAspect="1"/>
          </p:cNvPicPr>
          <p:nvPr/>
        </p:nvPicPr>
        <p:blipFill>
          <a:blip r:embed="rId3"/>
          <a:stretch>
            <a:fillRect/>
          </a:stretch>
        </p:blipFill>
        <p:spPr>
          <a:xfrm>
            <a:off x="7202254" y="1295400"/>
            <a:ext cx="4724589" cy="2333130"/>
          </a:xfrm>
          <a:prstGeom prst="rect">
            <a:avLst/>
          </a:prstGeom>
        </p:spPr>
      </p:pic>
      <p:grpSp>
        <p:nvGrpSpPr>
          <p:cNvPr id="54" name="组合 53">
            <a:extLst>
              <a:ext uri="{FF2B5EF4-FFF2-40B4-BE49-F238E27FC236}">
                <a16:creationId xmlns:a16="http://schemas.microsoft.com/office/drawing/2014/main" id="{1BDBB12A-8C0B-3137-BA2D-C8977CF3E257}"/>
              </a:ext>
            </a:extLst>
          </p:cNvPr>
          <p:cNvGrpSpPr/>
          <p:nvPr/>
        </p:nvGrpSpPr>
        <p:grpSpPr>
          <a:xfrm>
            <a:off x="568443" y="319365"/>
            <a:ext cx="2589288" cy="400110"/>
            <a:chOff x="568442" y="319364"/>
            <a:chExt cx="2589288" cy="400111"/>
          </a:xfrm>
        </p:grpSpPr>
        <p:sp>
          <p:nvSpPr>
            <p:cNvPr id="55" name="文本框 23">
              <a:extLst>
                <a:ext uri="{FF2B5EF4-FFF2-40B4-BE49-F238E27FC236}">
                  <a16:creationId xmlns:a16="http://schemas.microsoft.com/office/drawing/2014/main" id="{0838E9EE-86B7-DFF9-184F-8BCD0FD24F2A}"/>
                </a:ext>
              </a:extLst>
            </p:cNvPr>
            <p:cNvSpPr txBox="1"/>
            <p:nvPr/>
          </p:nvSpPr>
          <p:spPr>
            <a:xfrm>
              <a:off x="665958" y="319364"/>
              <a:ext cx="2491772"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 INTT Example</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09F705E-0FCA-A99C-A860-D4057DE8E89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6826BEBE-1BBD-C872-1F4B-474F65ACD5AF}"/>
              </a:ext>
            </a:extLst>
          </p:cNvPr>
          <p:cNvPicPr>
            <a:picLocks noChangeAspect="1"/>
          </p:cNvPicPr>
          <p:nvPr/>
        </p:nvPicPr>
        <p:blipFill>
          <a:blip r:embed="rId4"/>
          <a:stretch>
            <a:fillRect/>
          </a:stretch>
        </p:blipFill>
        <p:spPr>
          <a:xfrm>
            <a:off x="568442" y="1853307"/>
            <a:ext cx="7000517" cy="3933944"/>
          </a:xfrm>
          <a:prstGeom prst="rect">
            <a:avLst/>
          </a:prstGeom>
        </p:spPr>
      </p:pic>
      <p:sp>
        <p:nvSpPr>
          <p:cNvPr id="2" name="投影片編號版面配置區 1">
            <a:extLst>
              <a:ext uri="{FF2B5EF4-FFF2-40B4-BE49-F238E27FC236}">
                <a16:creationId xmlns:a16="http://schemas.microsoft.com/office/drawing/2014/main" id="{9C7F714F-3535-418D-49A1-1A6FEAC93438}"/>
              </a:ext>
            </a:extLst>
          </p:cNvPr>
          <p:cNvSpPr>
            <a:spLocks noGrp="1"/>
          </p:cNvSpPr>
          <p:nvPr>
            <p:ph type="sldNum" sz="quarter" idx="12"/>
          </p:nvPr>
        </p:nvSpPr>
        <p:spPr/>
        <p:txBody>
          <a:bodyPr/>
          <a:lstStyle/>
          <a:p>
            <a:fld id="{565CE74E-AB26-4998-AD42-012C4C1AD076}" type="slidenum">
              <a:rPr lang="zh-CN" altLang="en-US" smtClean="0"/>
              <a:t>34</a:t>
            </a:fld>
            <a:endParaRPr lang="zh-CN" altLang="en-US" dirty="0"/>
          </a:p>
        </p:txBody>
      </p:sp>
    </p:spTree>
    <p:extLst>
      <p:ext uri="{BB962C8B-B14F-4D97-AF65-F5344CB8AC3E}">
        <p14:creationId xmlns:p14="http://schemas.microsoft.com/office/powerpoint/2010/main" val="21370176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6D20D56E-60D0-4A90-9D6B-E6F5A57943EA}"/>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34E38448-AA3E-3114-3262-06553B4F7D67}"/>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CEE8DE49-023D-9BA6-2B21-77B7B4BFDF42}"/>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4A5D5AC-2120-39DA-E849-675365CC9FD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9" name="圖片 8">
            <a:extLst>
              <a:ext uri="{FF2B5EF4-FFF2-40B4-BE49-F238E27FC236}">
                <a16:creationId xmlns:a16="http://schemas.microsoft.com/office/drawing/2014/main" id="{6CB0C43A-FFEF-3F03-2039-A62031522852}"/>
              </a:ext>
            </a:extLst>
          </p:cNvPr>
          <p:cNvPicPr>
            <a:picLocks noChangeAspect="1"/>
          </p:cNvPicPr>
          <p:nvPr/>
        </p:nvPicPr>
        <p:blipFill>
          <a:blip r:embed="rId3"/>
          <a:stretch>
            <a:fillRect/>
          </a:stretch>
        </p:blipFill>
        <p:spPr>
          <a:xfrm>
            <a:off x="549393" y="3071837"/>
            <a:ext cx="5641858" cy="714326"/>
          </a:xfrm>
          <a:prstGeom prst="rect">
            <a:avLst/>
          </a:prstGeom>
        </p:spPr>
      </p:pic>
      <p:pic>
        <p:nvPicPr>
          <p:cNvPr id="11" name="圖片 10">
            <a:extLst>
              <a:ext uri="{FF2B5EF4-FFF2-40B4-BE49-F238E27FC236}">
                <a16:creationId xmlns:a16="http://schemas.microsoft.com/office/drawing/2014/main" id="{C905FE53-5162-31C4-AC80-6B435625DE5D}"/>
              </a:ext>
            </a:extLst>
          </p:cNvPr>
          <p:cNvPicPr>
            <a:picLocks noChangeAspect="1"/>
          </p:cNvPicPr>
          <p:nvPr/>
        </p:nvPicPr>
        <p:blipFill>
          <a:blip r:embed="rId4"/>
          <a:stretch>
            <a:fillRect/>
          </a:stretch>
        </p:blipFill>
        <p:spPr>
          <a:xfrm>
            <a:off x="665960" y="719475"/>
            <a:ext cx="5077616" cy="2146023"/>
          </a:xfrm>
          <a:prstGeom prst="rect">
            <a:avLst/>
          </a:prstGeom>
        </p:spPr>
      </p:pic>
      <p:pic>
        <p:nvPicPr>
          <p:cNvPr id="13" name="圖片 12">
            <a:extLst>
              <a:ext uri="{FF2B5EF4-FFF2-40B4-BE49-F238E27FC236}">
                <a16:creationId xmlns:a16="http://schemas.microsoft.com/office/drawing/2014/main" id="{97AE467D-9E45-A9CD-AA85-1F6C708A4B09}"/>
              </a:ext>
            </a:extLst>
          </p:cNvPr>
          <p:cNvPicPr>
            <a:picLocks noChangeAspect="1"/>
          </p:cNvPicPr>
          <p:nvPr/>
        </p:nvPicPr>
        <p:blipFill>
          <a:blip r:embed="rId5"/>
          <a:stretch>
            <a:fillRect/>
          </a:stretch>
        </p:blipFill>
        <p:spPr>
          <a:xfrm>
            <a:off x="450945" y="4157837"/>
            <a:ext cx="6845205" cy="443271"/>
          </a:xfrm>
          <a:prstGeom prst="rect">
            <a:avLst/>
          </a:prstGeom>
        </p:spPr>
      </p:pic>
      <p:pic>
        <p:nvPicPr>
          <p:cNvPr id="15" name="圖片 14">
            <a:extLst>
              <a:ext uri="{FF2B5EF4-FFF2-40B4-BE49-F238E27FC236}">
                <a16:creationId xmlns:a16="http://schemas.microsoft.com/office/drawing/2014/main" id="{FA1A24A7-C0BB-C312-700C-D7FB2E64139B}"/>
              </a:ext>
            </a:extLst>
          </p:cNvPr>
          <p:cNvPicPr>
            <a:picLocks noChangeAspect="1"/>
          </p:cNvPicPr>
          <p:nvPr/>
        </p:nvPicPr>
        <p:blipFill>
          <a:blip r:embed="rId6"/>
          <a:stretch>
            <a:fillRect/>
          </a:stretch>
        </p:blipFill>
        <p:spPr>
          <a:xfrm>
            <a:off x="847288" y="5092977"/>
            <a:ext cx="4296566" cy="973374"/>
          </a:xfrm>
          <a:prstGeom prst="rect">
            <a:avLst/>
          </a:prstGeom>
        </p:spPr>
      </p:pic>
      <p:pic>
        <p:nvPicPr>
          <p:cNvPr id="18" name="圖片 17">
            <a:extLst>
              <a:ext uri="{FF2B5EF4-FFF2-40B4-BE49-F238E27FC236}">
                <a16:creationId xmlns:a16="http://schemas.microsoft.com/office/drawing/2014/main" id="{915360F8-3077-AFA9-9BDE-65D72A083295}"/>
              </a:ext>
            </a:extLst>
          </p:cNvPr>
          <p:cNvPicPr>
            <a:picLocks noChangeAspect="1"/>
          </p:cNvPicPr>
          <p:nvPr/>
        </p:nvPicPr>
        <p:blipFill>
          <a:blip r:embed="rId7"/>
          <a:stretch>
            <a:fillRect/>
          </a:stretch>
        </p:blipFill>
        <p:spPr>
          <a:xfrm>
            <a:off x="6818861" y="2405215"/>
            <a:ext cx="4941139" cy="1566785"/>
          </a:xfrm>
          <a:prstGeom prst="rect">
            <a:avLst/>
          </a:prstGeom>
        </p:spPr>
      </p:pic>
      <p:pic>
        <p:nvPicPr>
          <p:cNvPr id="20" name="圖片 19">
            <a:extLst>
              <a:ext uri="{FF2B5EF4-FFF2-40B4-BE49-F238E27FC236}">
                <a16:creationId xmlns:a16="http://schemas.microsoft.com/office/drawing/2014/main" id="{2A4B6173-4B42-D002-14B2-75FD2FC622F7}"/>
              </a:ext>
            </a:extLst>
          </p:cNvPr>
          <p:cNvPicPr>
            <a:picLocks noChangeAspect="1"/>
          </p:cNvPicPr>
          <p:nvPr/>
        </p:nvPicPr>
        <p:blipFill>
          <a:blip r:embed="rId8"/>
          <a:stretch>
            <a:fillRect/>
          </a:stretch>
        </p:blipFill>
        <p:spPr>
          <a:xfrm>
            <a:off x="7765481" y="1073385"/>
            <a:ext cx="3200302" cy="921238"/>
          </a:xfrm>
          <a:prstGeom prst="rect">
            <a:avLst/>
          </a:prstGeom>
        </p:spPr>
      </p:pic>
      <p:sp>
        <p:nvSpPr>
          <p:cNvPr id="22" name="文字方塊 21">
            <a:extLst>
              <a:ext uri="{FF2B5EF4-FFF2-40B4-BE49-F238E27FC236}">
                <a16:creationId xmlns:a16="http://schemas.microsoft.com/office/drawing/2014/main" id="{5D3DEA8A-8E7B-1BC6-B74A-D1D1FFFDE89D}"/>
              </a:ext>
            </a:extLst>
          </p:cNvPr>
          <p:cNvSpPr txBox="1"/>
          <p:nvPr/>
        </p:nvSpPr>
        <p:spPr>
          <a:xfrm>
            <a:off x="7106579" y="887548"/>
            <a:ext cx="817853" cy="400110"/>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Note :</a:t>
            </a:r>
            <a:endParaRPr lang="zh-TW" altLang="en-US" sz="2000"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D1908D5B-3DD6-3F5E-9719-EDF27E3A3FDD}"/>
              </a:ext>
            </a:extLst>
          </p:cNvPr>
          <p:cNvSpPr>
            <a:spLocks noGrp="1"/>
          </p:cNvSpPr>
          <p:nvPr>
            <p:ph type="sldNum" sz="quarter" idx="12"/>
          </p:nvPr>
        </p:nvSpPr>
        <p:spPr/>
        <p:txBody>
          <a:bodyPr/>
          <a:lstStyle/>
          <a:p>
            <a:fld id="{565CE74E-AB26-4998-AD42-012C4C1AD076}" type="slidenum">
              <a:rPr lang="zh-CN" altLang="en-US" smtClean="0"/>
              <a:t>35</a:t>
            </a:fld>
            <a:endParaRPr lang="zh-CN" altLang="en-US" dirty="0"/>
          </a:p>
        </p:txBody>
      </p:sp>
    </p:spTree>
    <p:extLst>
      <p:ext uri="{BB962C8B-B14F-4D97-AF65-F5344CB8AC3E}">
        <p14:creationId xmlns:p14="http://schemas.microsoft.com/office/powerpoint/2010/main" val="24533691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E31E8846-D939-756E-642A-8A4412DA1FE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8ED559E-C4BE-CB9B-CE27-4F80CFE82289}"/>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9413D3C9-559F-12D6-7B0F-E2F9F76B09FF}"/>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B249FFF-F4AD-5FF4-E058-1ECFE374B4E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25" name="群組 24">
            <a:extLst>
              <a:ext uri="{FF2B5EF4-FFF2-40B4-BE49-F238E27FC236}">
                <a16:creationId xmlns:a16="http://schemas.microsoft.com/office/drawing/2014/main" id="{93593721-903D-7606-06EF-F1AEFC92977E}"/>
              </a:ext>
            </a:extLst>
          </p:cNvPr>
          <p:cNvGrpSpPr/>
          <p:nvPr/>
        </p:nvGrpSpPr>
        <p:grpSpPr>
          <a:xfrm>
            <a:off x="971549" y="886439"/>
            <a:ext cx="3695701" cy="5356093"/>
            <a:chOff x="971549" y="886439"/>
            <a:chExt cx="3695701" cy="5356093"/>
          </a:xfrm>
        </p:grpSpPr>
        <p:pic>
          <p:nvPicPr>
            <p:cNvPr id="8" name="圖片 7">
              <a:extLst>
                <a:ext uri="{FF2B5EF4-FFF2-40B4-BE49-F238E27FC236}">
                  <a16:creationId xmlns:a16="http://schemas.microsoft.com/office/drawing/2014/main" id="{3B2B43C7-543B-B372-DBF5-DF370161BFA6}"/>
                </a:ext>
              </a:extLst>
            </p:cNvPr>
            <p:cNvPicPr>
              <a:picLocks noChangeAspect="1"/>
            </p:cNvPicPr>
            <p:nvPr/>
          </p:nvPicPr>
          <p:blipFill>
            <a:blip r:embed="rId3"/>
            <a:stretch>
              <a:fillRect/>
            </a:stretch>
          </p:blipFill>
          <p:spPr>
            <a:xfrm>
              <a:off x="1289340" y="886439"/>
              <a:ext cx="3377910" cy="5356093"/>
            </a:xfrm>
            <a:prstGeom prst="rect">
              <a:avLst/>
            </a:prstGeom>
          </p:spPr>
        </p:pic>
        <p:sp>
          <p:nvSpPr>
            <p:cNvPr id="14" name="文字方塊 13">
              <a:extLst>
                <a:ext uri="{FF2B5EF4-FFF2-40B4-BE49-F238E27FC236}">
                  <a16:creationId xmlns:a16="http://schemas.microsoft.com/office/drawing/2014/main" id="{1CFE8752-8BD8-3651-1F27-B3CC6D397256}"/>
                </a:ext>
              </a:extLst>
            </p:cNvPr>
            <p:cNvSpPr txBox="1"/>
            <p:nvPr/>
          </p:nvSpPr>
          <p:spPr>
            <a:xfrm>
              <a:off x="971550" y="2466975"/>
              <a:ext cx="270138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Based on the </a:t>
              </a:r>
              <a:r>
                <a:rPr lang="el-GR" altLang="zh-TW" dirty="0">
                  <a:latin typeface="Times New Roman" panose="02020603050405020304" pitchFamily="18" charset="0"/>
                  <a:cs typeface="Times New Roman" panose="02020603050405020304" pitchFamily="18" charset="0"/>
                </a:rPr>
                <a:t>ψ</a:t>
              </a:r>
              <a:r>
                <a:rPr lang="en-US" altLang="zh-TW" dirty="0">
                  <a:latin typeface="Times New Roman" panose="02020603050405020304" pitchFamily="18" charset="0"/>
                  <a:cs typeface="Times New Roman" panose="02020603050405020304" pitchFamily="18" charset="0"/>
                </a:rPr>
                <a:t> periodicity:</a:t>
              </a:r>
              <a:endParaRPr lang="zh-TW" altLang="en-US" dirty="0">
                <a:latin typeface="Times New Roman" panose="02020603050405020304" pitchFamily="18" charset="0"/>
                <a:cs typeface="Times New Roman" panose="02020603050405020304" pitchFamily="18" charset="0"/>
              </a:endParaRPr>
            </a:p>
          </p:txBody>
        </p:sp>
        <p:sp>
          <p:nvSpPr>
            <p:cNvPr id="16" name="文字方塊 15">
              <a:extLst>
                <a:ext uri="{FF2B5EF4-FFF2-40B4-BE49-F238E27FC236}">
                  <a16:creationId xmlns:a16="http://schemas.microsoft.com/office/drawing/2014/main" id="{93AC1C9C-25CE-6F23-6D74-FFB9BFBB7567}"/>
                </a:ext>
              </a:extLst>
            </p:cNvPr>
            <p:cNvSpPr txBox="1"/>
            <p:nvPr/>
          </p:nvSpPr>
          <p:spPr>
            <a:xfrm>
              <a:off x="971549" y="4306371"/>
              <a:ext cx="270138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Based on the </a:t>
              </a:r>
              <a:r>
                <a:rPr lang="el-GR" altLang="zh-TW" dirty="0">
                  <a:latin typeface="Times New Roman" panose="02020603050405020304" pitchFamily="18" charset="0"/>
                  <a:cs typeface="Times New Roman" panose="02020603050405020304" pitchFamily="18" charset="0"/>
                </a:rPr>
                <a:t>ψ</a:t>
              </a:r>
              <a:r>
                <a:rPr lang="en-US" altLang="zh-TW" dirty="0">
                  <a:latin typeface="Times New Roman" panose="02020603050405020304" pitchFamily="18" charset="0"/>
                  <a:cs typeface="Times New Roman" panose="02020603050405020304" pitchFamily="18" charset="0"/>
                </a:rPr>
                <a:t> symmetry:</a:t>
              </a:r>
              <a:endParaRPr lang="zh-TW" altLang="en-US" dirty="0">
                <a:latin typeface="Times New Roman" panose="02020603050405020304" pitchFamily="18" charset="0"/>
                <a:cs typeface="Times New Roman" panose="02020603050405020304" pitchFamily="18" charset="0"/>
              </a:endParaRPr>
            </a:p>
          </p:txBody>
        </p:sp>
        <p:pic>
          <p:nvPicPr>
            <p:cNvPr id="22" name="圖片 21">
              <a:extLst>
                <a:ext uri="{FF2B5EF4-FFF2-40B4-BE49-F238E27FC236}">
                  <a16:creationId xmlns:a16="http://schemas.microsoft.com/office/drawing/2014/main" id="{99684A3F-8336-FDDC-9594-5C3D6DCF709E}"/>
                </a:ext>
              </a:extLst>
            </p:cNvPr>
            <p:cNvPicPr>
              <a:picLocks noChangeAspect="1"/>
            </p:cNvPicPr>
            <p:nvPr/>
          </p:nvPicPr>
          <p:blipFill>
            <a:blip r:embed="rId4"/>
            <a:stretch>
              <a:fillRect/>
            </a:stretch>
          </p:blipFill>
          <p:spPr>
            <a:xfrm>
              <a:off x="3618079" y="3870549"/>
              <a:ext cx="109702" cy="151145"/>
            </a:xfrm>
            <a:prstGeom prst="rect">
              <a:avLst/>
            </a:prstGeom>
          </p:spPr>
        </p:pic>
        <p:pic>
          <p:nvPicPr>
            <p:cNvPr id="24" name="圖片 23">
              <a:extLst>
                <a:ext uri="{FF2B5EF4-FFF2-40B4-BE49-F238E27FC236}">
                  <a16:creationId xmlns:a16="http://schemas.microsoft.com/office/drawing/2014/main" id="{15260676-AC01-9146-9C1C-2B262C1C0990}"/>
                </a:ext>
              </a:extLst>
            </p:cNvPr>
            <p:cNvPicPr>
              <a:picLocks noChangeAspect="1"/>
            </p:cNvPicPr>
            <p:nvPr/>
          </p:nvPicPr>
          <p:blipFill>
            <a:blip r:embed="rId5"/>
            <a:stretch>
              <a:fillRect/>
            </a:stretch>
          </p:blipFill>
          <p:spPr>
            <a:xfrm>
              <a:off x="3528344" y="5844389"/>
              <a:ext cx="468982" cy="269726"/>
            </a:xfrm>
            <a:prstGeom prst="rect">
              <a:avLst/>
            </a:prstGeom>
          </p:spPr>
        </p:pic>
      </p:grpSp>
      <p:grpSp>
        <p:nvGrpSpPr>
          <p:cNvPr id="59" name="群組 58">
            <a:extLst>
              <a:ext uri="{FF2B5EF4-FFF2-40B4-BE49-F238E27FC236}">
                <a16:creationId xmlns:a16="http://schemas.microsoft.com/office/drawing/2014/main" id="{27903858-27A5-D7B4-3279-CB30689D5327}"/>
              </a:ext>
            </a:extLst>
          </p:cNvPr>
          <p:cNvGrpSpPr/>
          <p:nvPr/>
        </p:nvGrpSpPr>
        <p:grpSpPr>
          <a:xfrm>
            <a:off x="6614523" y="327868"/>
            <a:ext cx="3240000" cy="1620000"/>
            <a:chOff x="5325183" y="1038840"/>
            <a:chExt cx="4094993" cy="1940343"/>
          </a:xfrm>
        </p:grpSpPr>
        <p:pic>
          <p:nvPicPr>
            <p:cNvPr id="29" name="圖片 28">
              <a:extLst>
                <a:ext uri="{FF2B5EF4-FFF2-40B4-BE49-F238E27FC236}">
                  <a16:creationId xmlns:a16="http://schemas.microsoft.com/office/drawing/2014/main" id="{479A5113-C23F-059F-8494-36653F2852B0}"/>
                </a:ext>
              </a:extLst>
            </p:cNvPr>
            <p:cNvPicPr>
              <a:picLocks noChangeAspect="1"/>
            </p:cNvPicPr>
            <p:nvPr/>
          </p:nvPicPr>
          <p:blipFill>
            <a:blip r:embed="rId6"/>
            <a:stretch>
              <a:fillRect/>
            </a:stretch>
          </p:blipFill>
          <p:spPr>
            <a:xfrm>
              <a:off x="5325183" y="1038840"/>
              <a:ext cx="4094993" cy="1940343"/>
            </a:xfrm>
            <a:prstGeom prst="rect">
              <a:avLst/>
            </a:prstGeom>
          </p:spPr>
        </p:pic>
        <p:pic>
          <p:nvPicPr>
            <p:cNvPr id="34" name="圖片 33">
              <a:extLst>
                <a:ext uri="{FF2B5EF4-FFF2-40B4-BE49-F238E27FC236}">
                  <a16:creationId xmlns:a16="http://schemas.microsoft.com/office/drawing/2014/main" id="{6D1337EC-B7FB-E4AE-4D10-9D48E1B54B2D}"/>
                </a:ext>
              </a:extLst>
            </p:cNvPr>
            <p:cNvPicPr>
              <a:picLocks noChangeAspect="1"/>
            </p:cNvPicPr>
            <p:nvPr/>
          </p:nvPicPr>
          <p:blipFill>
            <a:blip r:embed="rId7"/>
            <a:stretch>
              <a:fillRect/>
            </a:stretch>
          </p:blipFill>
          <p:spPr>
            <a:xfrm>
              <a:off x="8488301" y="2565986"/>
              <a:ext cx="315974" cy="413197"/>
            </a:xfrm>
            <a:prstGeom prst="rect">
              <a:avLst/>
            </a:prstGeom>
          </p:spPr>
        </p:pic>
        <p:pic>
          <p:nvPicPr>
            <p:cNvPr id="37" name="圖片 36">
              <a:extLst>
                <a:ext uri="{FF2B5EF4-FFF2-40B4-BE49-F238E27FC236}">
                  <a16:creationId xmlns:a16="http://schemas.microsoft.com/office/drawing/2014/main" id="{A837DA9B-7B22-2979-EFAB-2D21BBD96396}"/>
                </a:ext>
              </a:extLst>
            </p:cNvPr>
            <p:cNvPicPr>
              <a:picLocks noChangeAspect="1"/>
            </p:cNvPicPr>
            <p:nvPr/>
          </p:nvPicPr>
          <p:blipFill>
            <a:blip r:embed="rId8"/>
            <a:stretch>
              <a:fillRect/>
            </a:stretch>
          </p:blipFill>
          <p:spPr>
            <a:xfrm>
              <a:off x="9206557" y="2559246"/>
              <a:ext cx="127944" cy="205384"/>
            </a:xfrm>
            <a:prstGeom prst="rect">
              <a:avLst/>
            </a:prstGeom>
          </p:spPr>
        </p:pic>
      </p:grpSp>
      <p:grpSp>
        <p:nvGrpSpPr>
          <p:cNvPr id="46" name="群組 45">
            <a:extLst>
              <a:ext uri="{FF2B5EF4-FFF2-40B4-BE49-F238E27FC236}">
                <a16:creationId xmlns:a16="http://schemas.microsoft.com/office/drawing/2014/main" id="{FFF1CCD1-9ABC-8C51-0930-3E66B2064F4F}"/>
              </a:ext>
            </a:extLst>
          </p:cNvPr>
          <p:cNvGrpSpPr/>
          <p:nvPr/>
        </p:nvGrpSpPr>
        <p:grpSpPr>
          <a:xfrm>
            <a:off x="6614523" y="2193314"/>
            <a:ext cx="3943369" cy="1620000"/>
            <a:chOff x="5325184" y="3336199"/>
            <a:chExt cx="4556882" cy="1968666"/>
          </a:xfrm>
        </p:grpSpPr>
        <p:pic>
          <p:nvPicPr>
            <p:cNvPr id="32" name="圖片 31">
              <a:extLst>
                <a:ext uri="{FF2B5EF4-FFF2-40B4-BE49-F238E27FC236}">
                  <a16:creationId xmlns:a16="http://schemas.microsoft.com/office/drawing/2014/main" id="{A45D2CB6-C2FF-F9D8-5898-20CB26001F80}"/>
                </a:ext>
              </a:extLst>
            </p:cNvPr>
            <p:cNvPicPr>
              <a:picLocks noChangeAspect="1"/>
            </p:cNvPicPr>
            <p:nvPr/>
          </p:nvPicPr>
          <p:blipFill>
            <a:blip r:embed="rId9"/>
            <a:stretch>
              <a:fillRect/>
            </a:stretch>
          </p:blipFill>
          <p:spPr>
            <a:xfrm>
              <a:off x="5325184" y="3336199"/>
              <a:ext cx="4556882" cy="1968666"/>
            </a:xfrm>
            <a:prstGeom prst="rect">
              <a:avLst/>
            </a:prstGeom>
          </p:spPr>
        </p:pic>
        <p:pic>
          <p:nvPicPr>
            <p:cNvPr id="40" name="圖片 39">
              <a:extLst>
                <a:ext uri="{FF2B5EF4-FFF2-40B4-BE49-F238E27FC236}">
                  <a16:creationId xmlns:a16="http://schemas.microsoft.com/office/drawing/2014/main" id="{3D532AD8-16BE-932D-8AAD-4F97A7682E7E}"/>
                </a:ext>
              </a:extLst>
            </p:cNvPr>
            <p:cNvPicPr>
              <a:picLocks noChangeAspect="1"/>
            </p:cNvPicPr>
            <p:nvPr/>
          </p:nvPicPr>
          <p:blipFill>
            <a:blip r:embed="rId10"/>
            <a:stretch>
              <a:fillRect/>
            </a:stretch>
          </p:blipFill>
          <p:spPr>
            <a:xfrm>
              <a:off x="8883566" y="3936589"/>
              <a:ext cx="303939" cy="270696"/>
            </a:xfrm>
            <a:prstGeom prst="rect">
              <a:avLst/>
            </a:prstGeom>
          </p:spPr>
        </p:pic>
        <p:pic>
          <p:nvPicPr>
            <p:cNvPr id="45" name="圖片 44">
              <a:extLst>
                <a:ext uri="{FF2B5EF4-FFF2-40B4-BE49-F238E27FC236}">
                  <a16:creationId xmlns:a16="http://schemas.microsoft.com/office/drawing/2014/main" id="{770248E7-A2DF-9869-9890-87F1F41252D2}"/>
                </a:ext>
              </a:extLst>
            </p:cNvPr>
            <p:cNvPicPr>
              <a:picLocks noChangeAspect="1"/>
            </p:cNvPicPr>
            <p:nvPr/>
          </p:nvPicPr>
          <p:blipFill>
            <a:blip r:embed="rId11"/>
            <a:stretch>
              <a:fillRect/>
            </a:stretch>
          </p:blipFill>
          <p:spPr>
            <a:xfrm>
              <a:off x="8883566" y="4450981"/>
              <a:ext cx="272273" cy="274794"/>
            </a:xfrm>
            <a:prstGeom prst="rect">
              <a:avLst/>
            </a:prstGeom>
          </p:spPr>
        </p:pic>
      </p:grpSp>
      <p:grpSp>
        <p:nvGrpSpPr>
          <p:cNvPr id="58" name="群組 57">
            <a:extLst>
              <a:ext uri="{FF2B5EF4-FFF2-40B4-BE49-F238E27FC236}">
                <a16:creationId xmlns:a16="http://schemas.microsoft.com/office/drawing/2014/main" id="{9D1B025F-CA99-D330-DC61-3D0AA21BFD14}"/>
              </a:ext>
            </a:extLst>
          </p:cNvPr>
          <p:cNvGrpSpPr/>
          <p:nvPr/>
        </p:nvGrpSpPr>
        <p:grpSpPr>
          <a:xfrm>
            <a:off x="6326065" y="4013849"/>
            <a:ext cx="4666330" cy="2327931"/>
            <a:chOff x="1289340" y="1021895"/>
            <a:chExt cx="9049797" cy="4473237"/>
          </a:xfrm>
        </p:grpSpPr>
        <p:pic>
          <p:nvPicPr>
            <p:cNvPr id="48" name="圖片 47">
              <a:extLst>
                <a:ext uri="{FF2B5EF4-FFF2-40B4-BE49-F238E27FC236}">
                  <a16:creationId xmlns:a16="http://schemas.microsoft.com/office/drawing/2014/main" id="{66D26A59-AC55-03E5-C7B7-F57DC3FA9F1D}"/>
                </a:ext>
              </a:extLst>
            </p:cNvPr>
            <p:cNvPicPr>
              <a:picLocks noChangeAspect="1"/>
            </p:cNvPicPr>
            <p:nvPr/>
          </p:nvPicPr>
          <p:blipFill>
            <a:blip r:embed="rId12"/>
            <a:stretch>
              <a:fillRect/>
            </a:stretch>
          </p:blipFill>
          <p:spPr>
            <a:xfrm>
              <a:off x="1289340" y="1021895"/>
              <a:ext cx="9049797" cy="4473237"/>
            </a:xfrm>
            <a:prstGeom prst="rect">
              <a:avLst/>
            </a:prstGeom>
          </p:spPr>
        </p:pic>
        <p:pic>
          <p:nvPicPr>
            <p:cNvPr id="52" name="圖片 51">
              <a:extLst>
                <a:ext uri="{FF2B5EF4-FFF2-40B4-BE49-F238E27FC236}">
                  <a16:creationId xmlns:a16="http://schemas.microsoft.com/office/drawing/2014/main" id="{3A39FCE2-9463-A277-86A3-D47FE1B130F1}"/>
                </a:ext>
              </a:extLst>
            </p:cNvPr>
            <p:cNvPicPr>
              <a:picLocks noChangeAspect="1"/>
            </p:cNvPicPr>
            <p:nvPr/>
          </p:nvPicPr>
          <p:blipFill>
            <a:blip r:embed="rId13"/>
            <a:stretch>
              <a:fillRect/>
            </a:stretch>
          </p:blipFill>
          <p:spPr>
            <a:xfrm>
              <a:off x="5325184" y="3032257"/>
              <a:ext cx="320026" cy="301739"/>
            </a:xfrm>
            <a:prstGeom prst="rect">
              <a:avLst/>
            </a:prstGeom>
          </p:spPr>
        </p:pic>
        <p:pic>
          <p:nvPicPr>
            <p:cNvPr id="57" name="圖片 56">
              <a:extLst>
                <a:ext uri="{FF2B5EF4-FFF2-40B4-BE49-F238E27FC236}">
                  <a16:creationId xmlns:a16="http://schemas.microsoft.com/office/drawing/2014/main" id="{F5B5198D-4E08-B2FF-38B2-335E015A6F92}"/>
                </a:ext>
              </a:extLst>
            </p:cNvPr>
            <p:cNvPicPr>
              <a:picLocks noChangeAspect="1"/>
            </p:cNvPicPr>
            <p:nvPr/>
          </p:nvPicPr>
          <p:blipFill>
            <a:blip r:embed="rId14"/>
            <a:stretch>
              <a:fillRect/>
            </a:stretch>
          </p:blipFill>
          <p:spPr>
            <a:xfrm>
              <a:off x="5306039" y="2321280"/>
              <a:ext cx="315974" cy="320836"/>
            </a:xfrm>
            <a:prstGeom prst="rect">
              <a:avLst/>
            </a:prstGeom>
          </p:spPr>
        </p:pic>
      </p:grpSp>
      <p:pic>
        <p:nvPicPr>
          <p:cNvPr id="60" name="圖片 59">
            <a:extLst>
              <a:ext uri="{FF2B5EF4-FFF2-40B4-BE49-F238E27FC236}">
                <a16:creationId xmlns:a16="http://schemas.microsoft.com/office/drawing/2014/main" id="{F8C7A0D1-E197-47C0-3BFC-6AF02CA18D92}"/>
              </a:ext>
            </a:extLst>
          </p:cNvPr>
          <p:cNvPicPr>
            <a:picLocks noChangeAspect="1"/>
          </p:cNvPicPr>
          <p:nvPr/>
        </p:nvPicPr>
        <p:blipFill>
          <a:blip r:embed="rId15"/>
          <a:srcRect l="5226" r="85567"/>
          <a:stretch/>
        </p:blipFill>
        <p:spPr>
          <a:xfrm>
            <a:off x="10780691" y="3791259"/>
            <a:ext cx="506165" cy="2537618"/>
          </a:xfrm>
          <a:prstGeom prst="rect">
            <a:avLst/>
          </a:prstGeom>
        </p:spPr>
      </p:pic>
      <p:sp>
        <p:nvSpPr>
          <p:cNvPr id="2" name="投影片編號版面配置區 1">
            <a:extLst>
              <a:ext uri="{FF2B5EF4-FFF2-40B4-BE49-F238E27FC236}">
                <a16:creationId xmlns:a16="http://schemas.microsoft.com/office/drawing/2014/main" id="{A8355792-E4A8-5B12-F6E1-020F334FE310}"/>
              </a:ext>
            </a:extLst>
          </p:cNvPr>
          <p:cNvSpPr>
            <a:spLocks noGrp="1"/>
          </p:cNvSpPr>
          <p:nvPr>
            <p:ph type="sldNum" sz="quarter" idx="12"/>
          </p:nvPr>
        </p:nvSpPr>
        <p:spPr/>
        <p:txBody>
          <a:bodyPr/>
          <a:lstStyle/>
          <a:p>
            <a:fld id="{565CE74E-AB26-4998-AD42-012C4C1AD076}" type="slidenum">
              <a:rPr lang="zh-CN" altLang="en-US" smtClean="0"/>
              <a:t>36</a:t>
            </a:fld>
            <a:endParaRPr lang="zh-CN" altLang="en-US" dirty="0"/>
          </a:p>
        </p:txBody>
      </p:sp>
    </p:spTree>
    <p:extLst>
      <p:ext uri="{BB962C8B-B14F-4D97-AF65-F5344CB8AC3E}">
        <p14:creationId xmlns:p14="http://schemas.microsoft.com/office/powerpoint/2010/main" val="22885798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3178BE4-DE81-ECAF-48F1-652E23C23E3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334968F2-1982-FD09-29CA-731BBDBCABC7}"/>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53B0464E-BBC7-BFFE-50DF-4F7CF3838C45}"/>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B3FCBF47-E425-72F8-05AE-3C2C6EAD666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3E2B2AA1-2514-5521-CC74-A1D1BCE8B323}"/>
              </a:ext>
            </a:extLst>
          </p:cNvPr>
          <p:cNvPicPr>
            <a:picLocks noChangeAspect="1"/>
          </p:cNvPicPr>
          <p:nvPr/>
        </p:nvPicPr>
        <p:blipFill>
          <a:blip r:embed="rId3"/>
          <a:stretch>
            <a:fillRect/>
          </a:stretch>
        </p:blipFill>
        <p:spPr>
          <a:xfrm>
            <a:off x="580830" y="719475"/>
            <a:ext cx="5916669" cy="2460278"/>
          </a:xfrm>
          <a:prstGeom prst="rect">
            <a:avLst/>
          </a:prstGeom>
        </p:spPr>
      </p:pic>
      <p:pic>
        <p:nvPicPr>
          <p:cNvPr id="8" name="圖片 7">
            <a:extLst>
              <a:ext uri="{FF2B5EF4-FFF2-40B4-BE49-F238E27FC236}">
                <a16:creationId xmlns:a16="http://schemas.microsoft.com/office/drawing/2014/main" id="{AB1D82BC-623D-5492-E9A2-89509DA1492E}"/>
              </a:ext>
            </a:extLst>
          </p:cNvPr>
          <p:cNvPicPr>
            <a:picLocks noChangeAspect="1"/>
          </p:cNvPicPr>
          <p:nvPr/>
        </p:nvPicPr>
        <p:blipFill>
          <a:blip r:embed="rId4"/>
          <a:stretch>
            <a:fillRect/>
          </a:stretch>
        </p:blipFill>
        <p:spPr>
          <a:xfrm>
            <a:off x="665959" y="3320678"/>
            <a:ext cx="5776601" cy="2171563"/>
          </a:xfrm>
          <a:prstGeom prst="rect">
            <a:avLst/>
          </a:prstGeom>
        </p:spPr>
      </p:pic>
      <p:pic>
        <p:nvPicPr>
          <p:cNvPr id="12" name="圖片 11">
            <a:extLst>
              <a:ext uri="{FF2B5EF4-FFF2-40B4-BE49-F238E27FC236}">
                <a16:creationId xmlns:a16="http://schemas.microsoft.com/office/drawing/2014/main" id="{0ACF873D-27FD-395D-28C3-87CCBE727862}"/>
              </a:ext>
            </a:extLst>
          </p:cNvPr>
          <p:cNvPicPr>
            <a:picLocks noChangeAspect="1"/>
          </p:cNvPicPr>
          <p:nvPr/>
        </p:nvPicPr>
        <p:blipFill>
          <a:blip r:embed="rId5"/>
          <a:stretch>
            <a:fillRect/>
          </a:stretch>
        </p:blipFill>
        <p:spPr>
          <a:xfrm>
            <a:off x="665959" y="5492241"/>
            <a:ext cx="5407375" cy="1116908"/>
          </a:xfrm>
          <a:prstGeom prst="rect">
            <a:avLst/>
          </a:prstGeom>
        </p:spPr>
      </p:pic>
      <p:pic>
        <p:nvPicPr>
          <p:cNvPr id="16" name="圖片 15">
            <a:extLst>
              <a:ext uri="{FF2B5EF4-FFF2-40B4-BE49-F238E27FC236}">
                <a16:creationId xmlns:a16="http://schemas.microsoft.com/office/drawing/2014/main" id="{9E9F87ED-BAF3-8499-FB6F-AB58F5181999}"/>
              </a:ext>
            </a:extLst>
          </p:cNvPr>
          <p:cNvPicPr>
            <a:picLocks noChangeAspect="1"/>
          </p:cNvPicPr>
          <p:nvPr/>
        </p:nvPicPr>
        <p:blipFill>
          <a:blip r:embed="rId6"/>
          <a:stretch>
            <a:fillRect/>
          </a:stretch>
        </p:blipFill>
        <p:spPr>
          <a:xfrm>
            <a:off x="6841112" y="1076655"/>
            <a:ext cx="4167041" cy="1325298"/>
          </a:xfrm>
          <a:prstGeom prst="rect">
            <a:avLst/>
          </a:prstGeom>
        </p:spPr>
      </p:pic>
      <p:pic>
        <p:nvPicPr>
          <p:cNvPr id="18" name="圖片 17">
            <a:extLst>
              <a:ext uri="{FF2B5EF4-FFF2-40B4-BE49-F238E27FC236}">
                <a16:creationId xmlns:a16="http://schemas.microsoft.com/office/drawing/2014/main" id="{0406DA44-1320-9532-1FBB-3332A3DF0881}"/>
              </a:ext>
            </a:extLst>
          </p:cNvPr>
          <p:cNvPicPr>
            <a:picLocks noChangeAspect="1"/>
          </p:cNvPicPr>
          <p:nvPr/>
        </p:nvPicPr>
        <p:blipFill>
          <a:blip r:embed="rId7"/>
          <a:stretch>
            <a:fillRect/>
          </a:stretch>
        </p:blipFill>
        <p:spPr>
          <a:xfrm>
            <a:off x="6260415" y="2850069"/>
            <a:ext cx="5827544" cy="578931"/>
          </a:xfrm>
          <a:prstGeom prst="rect">
            <a:avLst/>
          </a:prstGeom>
        </p:spPr>
      </p:pic>
      <p:pic>
        <p:nvPicPr>
          <p:cNvPr id="20" name="圖片 19">
            <a:extLst>
              <a:ext uri="{FF2B5EF4-FFF2-40B4-BE49-F238E27FC236}">
                <a16:creationId xmlns:a16="http://schemas.microsoft.com/office/drawing/2014/main" id="{6411E843-772F-F178-8ABD-719F1EF75DEA}"/>
              </a:ext>
            </a:extLst>
          </p:cNvPr>
          <p:cNvPicPr>
            <a:picLocks noChangeAspect="1"/>
          </p:cNvPicPr>
          <p:nvPr/>
        </p:nvPicPr>
        <p:blipFill>
          <a:blip r:embed="rId8"/>
          <a:stretch>
            <a:fillRect/>
          </a:stretch>
        </p:blipFill>
        <p:spPr>
          <a:xfrm>
            <a:off x="6841112" y="3877116"/>
            <a:ext cx="4017491" cy="1021189"/>
          </a:xfrm>
          <a:prstGeom prst="rect">
            <a:avLst/>
          </a:prstGeom>
        </p:spPr>
      </p:pic>
      <p:pic>
        <p:nvPicPr>
          <p:cNvPr id="7" name="圖片 6">
            <a:extLst>
              <a:ext uri="{FF2B5EF4-FFF2-40B4-BE49-F238E27FC236}">
                <a16:creationId xmlns:a16="http://schemas.microsoft.com/office/drawing/2014/main" id="{CE303236-78CB-32A6-8AB4-BA2D33E4DFDE}"/>
              </a:ext>
            </a:extLst>
          </p:cNvPr>
          <p:cNvPicPr>
            <a:picLocks noChangeAspect="1"/>
          </p:cNvPicPr>
          <p:nvPr/>
        </p:nvPicPr>
        <p:blipFill>
          <a:blip r:embed="rId9"/>
          <a:stretch>
            <a:fillRect/>
          </a:stretch>
        </p:blipFill>
        <p:spPr>
          <a:xfrm>
            <a:off x="3155670" y="1630339"/>
            <a:ext cx="349529" cy="718211"/>
          </a:xfrm>
          <a:prstGeom prst="rect">
            <a:avLst/>
          </a:prstGeom>
        </p:spPr>
      </p:pic>
      <p:sp>
        <p:nvSpPr>
          <p:cNvPr id="2" name="投影片編號版面配置區 1">
            <a:extLst>
              <a:ext uri="{FF2B5EF4-FFF2-40B4-BE49-F238E27FC236}">
                <a16:creationId xmlns:a16="http://schemas.microsoft.com/office/drawing/2014/main" id="{CC40C6B4-7C99-B127-A28A-B5FD2D10FFC8}"/>
              </a:ext>
            </a:extLst>
          </p:cNvPr>
          <p:cNvSpPr>
            <a:spLocks noGrp="1"/>
          </p:cNvSpPr>
          <p:nvPr>
            <p:ph type="sldNum" sz="quarter" idx="12"/>
          </p:nvPr>
        </p:nvSpPr>
        <p:spPr/>
        <p:txBody>
          <a:bodyPr/>
          <a:lstStyle/>
          <a:p>
            <a:fld id="{565CE74E-AB26-4998-AD42-012C4C1AD076}" type="slidenum">
              <a:rPr lang="zh-CN" altLang="en-US" smtClean="0"/>
              <a:t>37</a:t>
            </a:fld>
            <a:endParaRPr lang="zh-CN" altLang="en-US" dirty="0"/>
          </a:p>
        </p:txBody>
      </p:sp>
    </p:spTree>
    <p:extLst>
      <p:ext uri="{BB962C8B-B14F-4D97-AF65-F5344CB8AC3E}">
        <p14:creationId xmlns:p14="http://schemas.microsoft.com/office/powerpoint/2010/main" val="19296896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7A9B7FF-5848-5C35-EDF4-D1D1B3DB89BA}"/>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84837B80-58C8-69C7-9971-4E36EAFC0321}"/>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35438857-8FC3-742D-5B45-55BF4DDF36B2}"/>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61C9D01-3BE5-E5B6-E965-ADED8DAC28C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0137E67A-4938-F029-71AB-93B9FD61DF8A}"/>
              </a:ext>
            </a:extLst>
          </p:cNvPr>
          <p:cNvPicPr>
            <a:picLocks noChangeAspect="1"/>
          </p:cNvPicPr>
          <p:nvPr/>
        </p:nvPicPr>
        <p:blipFill>
          <a:blip r:embed="rId3"/>
          <a:stretch>
            <a:fillRect/>
          </a:stretch>
        </p:blipFill>
        <p:spPr>
          <a:xfrm>
            <a:off x="153109" y="836983"/>
            <a:ext cx="5400000" cy="1741010"/>
          </a:xfrm>
          <a:prstGeom prst="rect">
            <a:avLst/>
          </a:prstGeom>
        </p:spPr>
      </p:pic>
      <p:pic>
        <p:nvPicPr>
          <p:cNvPr id="7" name="圖片 6">
            <a:extLst>
              <a:ext uri="{FF2B5EF4-FFF2-40B4-BE49-F238E27FC236}">
                <a16:creationId xmlns:a16="http://schemas.microsoft.com/office/drawing/2014/main" id="{492DD975-57E6-EBB3-CE84-38A14CF0209C}"/>
              </a:ext>
            </a:extLst>
          </p:cNvPr>
          <p:cNvPicPr>
            <a:picLocks noChangeAspect="1"/>
          </p:cNvPicPr>
          <p:nvPr/>
        </p:nvPicPr>
        <p:blipFill>
          <a:blip r:embed="rId4"/>
          <a:stretch>
            <a:fillRect/>
          </a:stretch>
        </p:blipFill>
        <p:spPr>
          <a:xfrm>
            <a:off x="32911" y="2518216"/>
            <a:ext cx="5400000" cy="1843174"/>
          </a:xfrm>
          <a:prstGeom prst="rect">
            <a:avLst/>
          </a:prstGeom>
        </p:spPr>
      </p:pic>
      <p:pic>
        <p:nvPicPr>
          <p:cNvPr id="10" name="圖片 9">
            <a:extLst>
              <a:ext uri="{FF2B5EF4-FFF2-40B4-BE49-F238E27FC236}">
                <a16:creationId xmlns:a16="http://schemas.microsoft.com/office/drawing/2014/main" id="{7954F6A6-5FAF-21B2-C4A3-B0EFD96C13E1}"/>
              </a:ext>
            </a:extLst>
          </p:cNvPr>
          <p:cNvPicPr>
            <a:picLocks noChangeAspect="1"/>
          </p:cNvPicPr>
          <p:nvPr/>
        </p:nvPicPr>
        <p:blipFill>
          <a:blip r:embed="rId5"/>
          <a:stretch>
            <a:fillRect/>
          </a:stretch>
        </p:blipFill>
        <p:spPr>
          <a:xfrm>
            <a:off x="222260" y="4361390"/>
            <a:ext cx="5726797" cy="1638934"/>
          </a:xfrm>
          <a:prstGeom prst="rect">
            <a:avLst/>
          </a:prstGeom>
        </p:spPr>
      </p:pic>
      <p:pic>
        <p:nvPicPr>
          <p:cNvPr id="13" name="圖片 12">
            <a:extLst>
              <a:ext uri="{FF2B5EF4-FFF2-40B4-BE49-F238E27FC236}">
                <a16:creationId xmlns:a16="http://schemas.microsoft.com/office/drawing/2014/main" id="{C0AB7795-BFD9-EA6F-719B-D3D6927648E7}"/>
              </a:ext>
            </a:extLst>
          </p:cNvPr>
          <p:cNvPicPr>
            <a:picLocks noChangeAspect="1"/>
          </p:cNvPicPr>
          <p:nvPr/>
        </p:nvPicPr>
        <p:blipFill>
          <a:blip r:embed="rId6"/>
          <a:stretch>
            <a:fillRect/>
          </a:stretch>
        </p:blipFill>
        <p:spPr>
          <a:xfrm>
            <a:off x="5790878" y="295696"/>
            <a:ext cx="5935427" cy="1741010"/>
          </a:xfrm>
          <a:prstGeom prst="rect">
            <a:avLst/>
          </a:prstGeom>
        </p:spPr>
      </p:pic>
      <p:pic>
        <p:nvPicPr>
          <p:cNvPr id="18" name="圖片 17">
            <a:extLst>
              <a:ext uri="{FF2B5EF4-FFF2-40B4-BE49-F238E27FC236}">
                <a16:creationId xmlns:a16="http://schemas.microsoft.com/office/drawing/2014/main" id="{526EB952-2AE9-E1E7-CAC3-DD44DAC2E57B}"/>
              </a:ext>
            </a:extLst>
          </p:cNvPr>
          <p:cNvPicPr>
            <a:picLocks noChangeAspect="1"/>
          </p:cNvPicPr>
          <p:nvPr/>
        </p:nvPicPr>
        <p:blipFill>
          <a:blip r:embed="rId7"/>
          <a:stretch>
            <a:fillRect/>
          </a:stretch>
        </p:blipFill>
        <p:spPr>
          <a:xfrm>
            <a:off x="5931756" y="3608781"/>
            <a:ext cx="5828244" cy="2690314"/>
          </a:xfrm>
          <a:prstGeom prst="rect">
            <a:avLst/>
          </a:prstGeom>
        </p:spPr>
      </p:pic>
      <p:pic>
        <p:nvPicPr>
          <p:cNvPr id="15" name="圖片 14">
            <a:extLst>
              <a:ext uri="{FF2B5EF4-FFF2-40B4-BE49-F238E27FC236}">
                <a16:creationId xmlns:a16="http://schemas.microsoft.com/office/drawing/2014/main" id="{7677C761-56CA-ECD5-27F8-0430B5C79A82}"/>
              </a:ext>
            </a:extLst>
          </p:cNvPr>
          <p:cNvPicPr>
            <a:picLocks noChangeAspect="1"/>
          </p:cNvPicPr>
          <p:nvPr/>
        </p:nvPicPr>
        <p:blipFill>
          <a:blip r:embed="rId8"/>
          <a:stretch>
            <a:fillRect/>
          </a:stretch>
        </p:blipFill>
        <p:spPr>
          <a:xfrm>
            <a:off x="5895054" y="2181170"/>
            <a:ext cx="5901647" cy="1638933"/>
          </a:xfrm>
          <a:prstGeom prst="rect">
            <a:avLst/>
          </a:prstGeom>
        </p:spPr>
      </p:pic>
      <p:pic>
        <p:nvPicPr>
          <p:cNvPr id="20" name="圖片 19">
            <a:extLst>
              <a:ext uri="{FF2B5EF4-FFF2-40B4-BE49-F238E27FC236}">
                <a16:creationId xmlns:a16="http://schemas.microsoft.com/office/drawing/2014/main" id="{5E5C65B4-C4C0-B907-BCA6-840A16631A71}"/>
              </a:ext>
            </a:extLst>
          </p:cNvPr>
          <p:cNvPicPr>
            <a:picLocks noChangeAspect="1"/>
          </p:cNvPicPr>
          <p:nvPr/>
        </p:nvPicPr>
        <p:blipFill>
          <a:blip r:embed="rId9"/>
          <a:srcRect l="2612" r="93897"/>
          <a:stretch/>
        </p:blipFill>
        <p:spPr>
          <a:xfrm>
            <a:off x="11759364" y="3712472"/>
            <a:ext cx="178282" cy="2547363"/>
          </a:xfrm>
          <a:prstGeom prst="rect">
            <a:avLst/>
          </a:prstGeom>
        </p:spPr>
      </p:pic>
      <p:sp>
        <p:nvSpPr>
          <p:cNvPr id="2" name="投影片編號版面配置區 1">
            <a:extLst>
              <a:ext uri="{FF2B5EF4-FFF2-40B4-BE49-F238E27FC236}">
                <a16:creationId xmlns:a16="http://schemas.microsoft.com/office/drawing/2014/main" id="{A13B94D9-2DE0-F36C-5A83-000BC29A82BC}"/>
              </a:ext>
            </a:extLst>
          </p:cNvPr>
          <p:cNvSpPr>
            <a:spLocks noGrp="1"/>
          </p:cNvSpPr>
          <p:nvPr>
            <p:ph type="sldNum" sz="quarter" idx="12"/>
          </p:nvPr>
        </p:nvSpPr>
        <p:spPr/>
        <p:txBody>
          <a:bodyPr/>
          <a:lstStyle/>
          <a:p>
            <a:fld id="{565CE74E-AB26-4998-AD42-012C4C1AD076}" type="slidenum">
              <a:rPr lang="zh-CN" altLang="en-US" smtClean="0"/>
              <a:t>38</a:t>
            </a:fld>
            <a:endParaRPr lang="zh-CN" altLang="en-US" dirty="0"/>
          </a:p>
        </p:txBody>
      </p:sp>
    </p:spTree>
    <p:extLst>
      <p:ext uri="{BB962C8B-B14F-4D97-AF65-F5344CB8AC3E}">
        <p14:creationId xmlns:p14="http://schemas.microsoft.com/office/powerpoint/2010/main" val="27829230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46F555F-4C55-2673-35DF-329F6FFF567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3FE333D6-FB18-2EAF-40A4-667B52ADA21F}"/>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7E024AC9-0C05-CCB0-B163-9E4D04927AEE}"/>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348ACF8-46D2-379E-EDE7-85803942E69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05A6A8D9-0A1B-7B18-D6B5-93F6C089C65C}"/>
              </a:ext>
            </a:extLst>
          </p:cNvPr>
          <p:cNvPicPr>
            <a:picLocks noChangeAspect="1"/>
          </p:cNvPicPr>
          <p:nvPr/>
        </p:nvPicPr>
        <p:blipFill>
          <a:blip r:embed="rId3"/>
          <a:stretch>
            <a:fillRect/>
          </a:stretch>
        </p:blipFill>
        <p:spPr>
          <a:xfrm>
            <a:off x="153109" y="836983"/>
            <a:ext cx="5400000" cy="1741010"/>
          </a:xfrm>
          <a:prstGeom prst="rect">
            <a:avLst/>
          </a:prstGeom>
        </p:spPr>
      </p:pic>
      <p:pic>
        <p:nvPicPr>
          <p:cNvPr id="7" name="圖片 6">
            <a:extLst>
              <a:ext uri="{FF2B5EF4-FFF2-40B4-BE49-F238E27FC236}">
                <a16:creationId xmlns:a16="http://schemas.microsoft.com/office/drawing/2014/main" id="{BA3A39C2-E055-4E3B-7BAD-BDF0D95FF189}"/>
              </a:ext>
            </a:extLst>
          </p:cNvPr>
          <p:cNvPicPr>
            <a:picLocks noChangeAspect="1"/>
          </p:cNvPicPr>
          <p:nvPr/>
        </p:nvPicPr>
        <p:blipFill>
          <a:blip r:embed="rId4"/>
          <a:stretch>
            <a:fillRect/>
          </a:stretch>
        </p:blipFill>
        <p:spPr>
          <a:xfrm>
            <a:off x="32911" y="2518216"/>
            <a:ext cx="5400000" cy="1843174"/>
          </a:xfrm>
          <a:prstGeom prst="rect">
            <a:avLst/>
          </a:prstGeom>
        </p:spPr>
      </p:pic>
      <p:pic>
        <p:nvPicPr>
          <p:cNvPr id="10" name="圖片 9">
            <a:extLst>
              <a:ext uri="{FF2B5EF4-FFF2-40B4-BE49-F238E27FC236}">
                <a16:creationId xmlns:a16="http://schemas.microsoft.com/office/drawing/2014/main" id="{65499013-066F-CF49-947E-DF53025AD8AB}"/>
              </a:ext>
            </a:extLst>
          </p:cNvPr>
          <p:cNvPicPr>
            <a:picLocks noChangeAspect="1"/>
          </p:cNvPicPr>
          <p:nvPr/>
        </p:nvPicPr>
        <p:blipFill>
          <a:blip r:embed="rId5"/>
          <a:stretch>
            <a:fillRect/>
          </a:stretch>
        </p:blipFill>
        <p:spPr>
          <a:xfrm>
            <a:off x="222260" y="4361390"/>
            <a:ext cx="5726797" cy="1638934"/>
          </a:xfrm>
          <a:prstGeom prst="rect">
            <a:avLst/>
          </a:prstGeom>
        </p:spPr>
      </p:pic>
      <p:pic>
        <p:nvPicPr>
          <p:cNvPr id="13" name="圖片 12">
            <a:extLst>
              <a:ext uri="{FF2B5EF4-FFF2-40B4-BE49-F238E27FC236}">
                <a16:creationId xmlns:a16="http://schemas.microsoft.com/office/drawing/2014/main" id="{F63B3173-A2B7-C70A-B97F-BB84CB64A021}"/>
              </a:ext>
            </a:extLst>
          </p:cNvPr>
          <p:cNvPicPr>
            <a:picLocks noChangeAspect="1"/>
          </p:cNvPicPr>
          <p:nvPr/>
        </p:nvPicPr>
        <p:blipFill>
          <a:blip r:embed="rId6"/>
          <a:stretch>
            <a:fillRect/>
          </a:stretch>
        </p:blipFill>
        <p:spPr>
          <a:xfrm>
            <a:off x="5790878" y="295696"/>
            <a:ext cx="5935427" cy="1741010"/>
          </a:xfrm>
          <a:prstGeom prst="rect">
            <a:avLst/>
          </a:prstGeom>
        </p:spPr>
      </p:pic>
      <p:pic>
        <p:nvPicPr>
          <p:cNvPr id="18" name="圖片 17">
            <a:extLst>
              <a:ext uri="{FF2B5EF4-FFF2-40B4-BE49-F238E27FC236}">
                <a16:creationId xmlns:a16="http://schemas.microsoft.com/office/drawing/2014/main" id="{22F6FD8C-8AE1-55B9-BD03-9EDDD357CEC5}"/>
              </a:ext>
            </a:extLst>
          </p:cNvPr>
          <p:cNvPicPr>
            <a:picLocks noChangeAspect="1"/>
          </p:cNvPicPr>
          <p:nvPr/>
        </p:nvPicPr>
        <p:blipFill>
          <a:blip r:embed="rId7"/>
          <a:stretch>
            <a:fillRect/>
          </a:stretch>
        </p:blipFill>
        <p:spPr>
          <a:xfrm>
            <a:off x="5931756" y="3608781"/>
            <a:ext cx="5828244" cy="2690314"/>
          </a:xfrm>
          <a:prstGeom prst="rect">
            <a:avLst/>
          </a:prstGeom>
        </p:spPr>
      </p:pic>
      <p:pic>
        <p:nvPicPr>
          <p:cNvPr id="15" name="圖片 14">
            <a:extLst>
              <a:ext uri="{FF2B5EF4-FFF2-40B4-BE49-F238E27FC236}">
                <a16:creationId xmlns:a16="http://schemas.microsoft.com/office/drawing/2014/main" id="{E3304DF2-653D-2E56-558B-B61852340E29}"/>
              </a:ext>
            </a:extLst>
          </p:cNvPr>
          <p:cNvPicPr>
            <a:picLocks noChangeAspect="1"/>
          </p:cNvPicPr>
          <p:nvPr/>
        </p:nvPicPr>
        <p:blipFill>
          <a:blip r:embed="rId8"/>
          <a:stretch>
            <a:fillRect/>
          </a:stretch>
        </p:blipFill>
        <p:spPr>
          <a:xfrm>
            <a:off x="5895054" y="2181170"/>
            <a:ext cx="5901647" cy="1638933"/>
          </a:xfrm>
          <a:prstGeom prst="rect">
            <a:avLst/>
          </a:prstGeom>
        </p:spPr>
      </p:pic>
      <p:pic>
        <p:nvPicPr>
          <p:cNvPr id="20" name="圖片 19">
            <a:extLst>
              <a:ext uri="{FF2B5EF4-FFF2-40B4-BE49-F238E27FC236}">
                <a16:creationId xmlns:a16="http://schemas.microsoft.com/office/drawing/2014/main" id="{CAE6C5A0-34A6-6483-9703-F22FE8FBA872}"/>
              </a:ext>
            </a:extLst>
          </p:cNvPr>
          <p:cNvPicPr>
            <a:picLocks noChangeAspect="1"/>
          </p:cNvPicPr>
          <p:nvPr/>
        </p:nvPicPr>
        <p:blipFill>
          <a:blip r:embed="rId9"/>
          <a:srcRect l="2612" r="93897"/>
          <a:stretch/>
        </p:blipFill>
        <p:spPr>
          <a:xfrm>
            <a:off x="11759364" y="3712472"/>
            <a:ext cx="178282" cy="2547363"/>
          </a:xfrm>
          <a:prstGeom prst="rect">
            <a:avLst/>
          </a:prstGeom>
        </p:spPr>
      </p:pic>
      <p:sp>
        <p:nvSpPr>
          <p:cNvPr id="2" name="投影片編號版面配置區 1">
            <a:extLst>
              <a:ext uri="{FF2B5EF4-FFF2-40B4-BE49-F238E27FC236}">
                <a16:creationId xmlns:a16="http://schemas.microsoft.com/office/drawing/2014/main" id="{A2E4D7D5-3F47-1EFE-4BDE-03A7071782EB}"/>
              </a:ext>
            </a:extLst>
          </p:cNvPr>
          <p:cNvSpPr>
            <a:spLocks noGrp="1"/>
          </p:cNvSpPr>
          <p:nvPr>
            <p:ph type="sldNum" sz="quarter" idx="12"/>
          </p:nvPr>
        </p:nvSpPr>
        <p:spPr/>
        <p:txBody>
          <a:bodyPr/>
          <a:lstStyle/>
          <a:p>
            <a:fld id="{565CE74E-AB26-4998-AD42-012C4C1AD076}" type="slidenum">
              <a:rPr lang="zh-CN" altLang="en-US" smtClean="0"/>
              <a:t>39</a:t>
            </a:fld>
            <a:endParaRPr lang="zh-CN" altLang="en-US" dirty="0"/>
          </a:p>
        </p:txBody>
      </p:sp>
    </p:spTree>
    <p:extLst>
      <p:ext uri="{BB962C8B-B14F-4D97-AF65-F5344CB8AC3E}">
        <p14:creationId xmlns:p14="http://schemas.microsoft.com/office/powerpoint/2010/main" val="24370329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785799" cy="461665"/>
            <a:chOff x="568442" y="319364"/>
            <a:chExt cx="1785799" cy="461666"/>
          </a:xfrm>
        </p:grpSpPr>
        <p:sp>
          <p:nvSpPr>
            <p:cNvPr id="55" name="文本框 23"/>
            <p:cNvSpPr txBox="1"/>
            <p:nvPr/>
          </p:nvSpPr>
          <p:spPr>
            <a:xfrm>
              <a:off x="665958" y="319364"/>
              <a:ext cx="1688283"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Background</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1991772" y="1328320"/>
            <a:ext cx="8208455" cy="430739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Shor's algorithm, combined with a powerful quantum computer, will  possibly break RSA and ECC.</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Initiated by NIST in 2016, the post-quantum cryptography standardization process, , it finalized the selection of </a:t>
            </a:r>
            <a:r>
              <a:rPr lang="en-US" altLang="zh-TW" sz="2000" b="1" dirty="0">
                <a:latin typeface="Times New Roman" panose="02020603050405020304" pitchFamily="18" charset="0"/>
                <a:cs typeface="Times New Roman" panose="02020603050405020304" pitchFamily="18" charset="0"/>
              </a:rPr>
              <a:t>ML-DSA</a:t>
            </a:r>
            <a:r>
              <a:rPr lang="en-US" altLang="zh-TW" sz="2000" dirty="0">
                <a:latin typeface="Times New Roman" panose="02020603050405020304" pitchFamily="18" charset="0"/>
                <a:cs typeface="Times New Roman" panose="02020603050405020304" pitchFamily="18" charset="0"/>
              </a:rPr>
              <a:t> as one of the encryption methods.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Previously known as CRYSTAL-DILITHIUM</a:t>
            </a: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F2CBFA28-B746-1774-9D9A-BF8F43E5FA7E}"/>
              </a:ext>
            </a:extLst>
          </p:cNvPr>
          <p:cNvSpPr>
            <a:spLocks noGrp="1"/>
          </p:cNvSpPr>
          <p:nvPr>
            <p:ph type="sldNum" sz="quarter" idx="12"/>
          </p:nvPr>
        </p:nvSpPr>
        <p:spPr/>
        <p:txBody>
          <a:bodyPr/>
          <a:lstStyle/>
          <a:p>
            <a:fld id="{565CE74E-AB26-4998-AD42-012C4C1AD076}" type="slidenum">
              <a:rPr lang="zh-CN" altLang="en-US" smtClean="0"/>
              <a:t>4</a:t>
            </a:fld>
            <a:endParaRPr lang="zh-CN" altLang="en-US" dirty="0"/>
          </a:p>
        </p:txBody>
      </p:sp>
    </p:spTree>
    <p:extLst>
      <p:ext uri="{BB962C8B-B14F-4D97-AF65-F5344CB8AC3E}">
        <p14:creationId xmlns:p14="http://schemas.microsoft.com/office/powerpoint/2010/main" val="3179546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414369" cy="400110"/>
            <a:chOff x="568442" y="319364"/>
            <a:chExt cx="2414369"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3168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5" name="物件 4">
            <a:extLst>
              <a:ext uri="{FF2B5EF4-FFF2-40B4-BE49-F238E27FC236}">
                <a16:creationId xmlns:a16="http://schemas.microsoft.com/office/drawing/2014/main" id="{F94EDDB6-4EA9-4132-A38D-45D8D9B609FC}"/>
              </a:ext>
            </a:extLst>
          </p:cNvPr>
          <p:cNvGraphicFramePr>
            <a:graphicFrameLocks noChangeAspect="1"/>
          </p:cNvGraphicFramePr>
          <p:nvPr>
            <p:extLst>
              <p:ext uri="{D42A27DB-BD31-4B8C-83A1-F6EECF244321}">
                <p14:modId xmlns:p14="http://schemas.microsoft.com/office/powerpoint/2010/main" val="4099634392"/>
              </p:ext>
            </p:extLst>
          </p:nvPr>
        </p:nvGraphicFramePr>
        <p:xfrm>
          <a:off x="1403350" y="1322388"/>
          <a:ext cx="9048750" cy="3754437"/>
        </p:xfrm>
        <a:graphic>
          <a:graphicData uri="http://schemas.openxmlformats.org/presentationml/2006/ole">
            <mc:AlternateContent xmlns:mc="http://schemas.openxmlformats.org/markup-compatibility/2006">
              <mc:Choice xmlns:v="urn:schemas-microsoft-com:vml" Requires="v">
                <p:oleObj name="Visio" r:id="rId3" imgW="12763428" imgH="5295720" progId="Visio.Drawing.15">
                  <p:embed/>
                </p:oleObj>
              </mc:Choice>
              <mc:Fallback>
                <p:oleObj name="Visio" r:id="rId3" imgW="12763428" imgH="5295720" progId="Visio.Drawing.15">
                  <p:embed/>
                  <p:pic>
                    <p:nvPicPr>
                      <p:cNvPr id="0" name=""/>
                      <p:cNvPicPr/>
                      <p:nvPr/>
                    </p:nvPicPr>
                    <p:blipFill>
                      <a:blip r:embed="rId4"/>
                      <a:stretch>
                        <a:fillRect/>
                      </a:stretch>
                    </p:blipFill>
                    <p:spPr>
                      <a:xfrm>
                        <a:off x="1403350" y="1322388"/>
                        <a:ext cx="9048750" cy="3754437"/>
                      </a:xfrm>
                      <a:prstGeom prst="rect">
                        <a:avLst/>
                      </a:prstGeom>
                    </p:spPr>
                  </p:pic>
                </p:oleObj>
              </mc:Fallback>
            </mc:AlternateContent>
          </a:graphicData>
        </a:graphic>
      </p:graphicFrame>
      <p:sp>
        <p:nvSpPr>
          <p:cNvPr id="2" name="投影片編號版面配置區 1">
            <a:extLst>
              <a:ext uri="{FF2B5EF4-FFF2-40B4-BE49-F238E27FC236}">
                <a16:creationId xmlns:a16="http://schemas.microsoft.com/office/drawing/2014/main" id="{C366F27A-9A96-7A0F-2CDB-265BDBC5147D}"/>
              </a:ext>
            </a:extLst>
          </p:cNvPr>
          <p:cNvSpPr>
            <a:spLocks noGrp="1"/>
          </p:cNvSpPr>
          <p:nvPr>
            <p:ph type="sldNum" sz="quarter" idx="12"/>
          </p:nvPr>
        </p:nvSpPr>
        <p:spPr/>
        <p:txBody>
          <a:bodyPr/>
          <a:lstStyle/>
          <a:p>
            <a:fld id="{565CE74E-AB26-4998-AD42-012C4C1AD076}" type="slidenum">
              <a:rPr lang="zh-CN" altLang="en-US" smtClean="0"/>
              <a:t>40</a:t>
            </a:fld>
            <a:endParaRPr lang="zh-CN" altLang="en-US" dirty="0"/>
          </a:p>
        </p:txBody>
      </p:sp>
    </p:spTree>
    <p:extLst>
      <p:ext uri="{BB962C8B-B14F-4D97-AF65-F5344CB8AC3E}">
        <p14:creationId xmlns:p14="http://schemas.microsoft.com/office/powerpoint/2010/main" val="9987591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D4AE7F3-0EB6-D10C-6452-88F139BA2E7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6A09B19-F51B-77EF-BA18-2306F28154EC}"/>
              </a:ext>
            </a:extLst>
          </p:cNvPr>
          <p:cNvGrpSpPr/>
          <p:nvPr/>
        </p:nvGrpSpPr>
        <p:grpSpPr>
          <a:xfrm>
            <a:off x="568443" y="319365"/>
            <a:ext cx="2445595" cy="400110"/>
            <a:chOff x="568442" y="319364"/>
            <a:chExt cx="2445595" cy="400111"/>
          </a:xfrm>
        </p:grpSpPr>
        <p:sp>
          <p:nvSpPr>
            <p:cNvPr id="55" name="文本框 23">
              <a:extLst>
                <a:ext uri="{FF2B5EF4-FFF2-40B4-BE49-F238E27FC236}">
                  <a16:creationId xmlns:a16="http://schemas.microsoft.com/office/drawing/2014/main" id="{9C0D2A08-2789-6B9E-8B85-698E8D63653D}"/>
                </a:ext>
              </a:extLst>
            </p:cNvPr>
            <p:cNvSpPr txBox="1"/>
            <p:nvPr/>
          </p:nvSpPr>
          <p:spPr>
            <a:xfrm>
              <a:off x="665958" y="319364"/>
              <a:ext cx="234807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RTL simulation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26EBB0C-7250-94D4-6492-3DC21D32891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DFA7300B-5761-FA06-6F28-A730B52D98DB}"/>
              </a:ext>
            </a:extLst>
          </p:cNvPr>
          <p:cNvPicPr>
            <a:picLocks noChangeAspect="1"/>
          </p:cNvPicPr>
          <p:nvPr/>
        </p:nvPicPr>
        <p:blipFill>
          <a:blip r:embed="rId3"/>
          <a:srcRect b="56224"/>
          <a:stretch/>
        </p:blipFill>
        <p:spPr>
          <a:xfrm>
            <a:off x="720899" y="779088"/>
            <a:ext cx="10274204" cy="848990"/>
          </a:xfrm>
          <a:prstGeom prst="rect">
            <a:avLst/>
          </a:prstGeom>
        </p:spPr>
      </p:pic>
      <p:pic>
        <p:nvPicPr>
          <p:cNvPr id="9" name="圖片 8">
            <a:extLst>
              <a:ext uri="{FF2B5EF4-FFF2-40B4-BE49-F238E27FC236}">
                <a16:creationId xmlns:a16="http://schemas.microsoft.com/office/drawing/2014/main" id="{420DBD7B-7149-A5DB-36BA-593EA4E3FFE1}"/>
              </a:ext>
            </a:extLst>
          </p:cNvPr>
          <p:cNvPicPr>
            <a:picLocks noChangeAspect="1"/>
          </p:cNvPicPr>
          <p:nvPr/>
        </p:nvPicPr>
        <p:blipFill>
          <a:blip r:embed="rId4"/>
          <a:stretch>
            <a:fillRect/>
          </a:stretch>
        </p:blipFill>
        <p:spPr>
          <a:xfrm>
            <a:off x="720898" y="2946622"/>
            <a:ext cx="7602011" cy="1648055"/>
          </a:xfrm>
          <a:prstGeom prst="rect">
            <a:avLst/>
          </a:prstGeom>
        </p:spPr>
      </p:pic>
      <p:pic>
        <p:nvPicPr>
          <p:cNvPr id="3" name="圖片 2">
            <a:extLst>
              <a:ext uri="{FF2B5EF4-FFF2-40B4-BE49-F238E27FC236}">
                <a16:creationId xmlns:a16="http://schemas.microsoft.com/office/drawing/2014/main" id="{5A794CDA-329E-77BE-9DEB-CD326CE35184}"/>
              </a:ext>
            </a:extLst>
          </p:cNvPr>
          <p:cNvPicPr>
            <a:picLocks noChangeAspect="1"/>
          </p:cNvPicPr>
          <p:nvPr/>
        </p:nvPicPr>
        <p:blipFill>
          <a:blip r:embed="rId3"/>
          <a:srcRect t="51965"/>
          <a:stretch/>
        </p:blipFill>
        <p:spPr>
          <a:xfrm>
            <a:off x="720899" y="1628078"/>
            <a:ext cx="10274204" cy="931590"/>
          </a:xfrm>
          <a:prstGeom prst="rect">
            <a:avLst/>
          </a:prstGeom>
        </p:spPr>
      </p:pic>
      <p:pic>
        <p:nvPicPr>
          <p:cNvPr id="6" name="圖片 5">
            <a:extLst>
              <a:ext uri="{FF2B5EF4-FFF2-40B4-BE49-F238E27FC236}">
                <a16:creationId xmlns:a16="http://schemas.microsoft.com/office/drawing/2014/main" id="{A74CF027-1B72-47DB-E8D0-8A31C49EB070}"/>
              </a:ext>
            </a:extLst>
          </p:cNvPr>
          <p:cNvPicPr>
            <a:picLocks noChangeAspect="1"/>
          </p:cNvPicPr>
          <p:nvPr/>
        </p:nvPicPr>
        <p:blipFill>
          <a:blip r:embed="rId5"/>
          <a:stretch>
            <a:fillRect/>
          </a:stretch>
        </p:blipFill>
        <p:spPr>
          <a:xfrm>
            <a:off x="780113" y="4853805"/>
            <a:ext cx="4467849" cy="1819529"/>
          </a:xfrm>
          <a:prstGeom prst="rect">
            <a:avLst/>
          </a:prstGeom>
        </p:spPr>
      </p:pic>
      <p:sp>
        <p:nvSpPr>
          <p:cNvPr id="2" name="投影片編號版面配置區 1">
            <a:extLst>
              <a:ext uri="{FF2B5EF4-FFF2-40B4-BE49-F238E27FC236}">
                <a16:creationId xmlns:a16="http://schemas.microsoft.com/office/drawing/2014/main" id="{0C900F37-650E-0B07-5B83-9BBA689DEC75}"/>
              </a:ext>
            </a:extLst>
          </p:cNvPr>
          <p:cNvSpPr>
            <a:spLocks noGrp="1"/>
          </p:cNvSpPr>
          <p:nvPr>
            <p:ph type="sldNum" sz="quarter" idx="12"/>
          </p:nvPr>
        </p:nvSpPr>
        <p:spPr/>
        <p:txBody>
          <a:bodyPr/>
          <a:lstStyle/>
          <a:p>
            <a:fld id="{565CE74E-AB26-4998-AD42-012C4C1AD076}" type="slidenum">
              <a:rPr lang="zh-CN" altLang="en-US" smtClean="0"/>
              <a:t>41</a:t>
            </a:fld>
            <a:endParaRPr lang="zh-CN" altLang="en-US" dirty="0"/>
          </a:p>
        </p:txBody>
      </p:sp>
    </p:spTree>
    <p:extLst>
      <p:ext uri="{BB962C8B-B14F-4D97-AF65-F5344CB8AC3E}">
        <p14:creationId xmlns:p14="http://schemas.microsoft.com/office/powerpoint/2010/main" val="301228223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167313" cy="400110"/>
            <a:chOff x="568442" y="319364"/>
            <a:chExt cx="2167313"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06979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Rduction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物件 3">
            <a:extLst>
              <a:ext uri="{FF2B5EF4-FFF2-40B4-BE49-F238E27FC236}">
                <a16:creationId xmlns:a16="http://schemas.microsoft.com/office/drawing/2014/main" id="{5E6D913F-E356-4013-B80F-48AE64A3F7DA}"/>
              </a:ext>
            </a:extLst>
          </p:cNvPr>
          <p:cNvGraphicFramePr>
            <a:graphicFrameLocks noChangeAspect="1"/>
          </p:cNvGraphicFramePr>
          <p:nvPr>
            <p:extLst>
              <p:ext uri="{D42A27DB-BD31-4B8C-83A1-F6EECF244321}">
                <p14:modId xmlns:p14="http://schemas.microsoft.com/office/powerpoint/2010/main" val="2424316532"/>
              </p:ext>
            </p:extLst>
          </p:nvPr>
        </p:nvGraphicFramePr>
        <p:xfrm>
          <a:off x="336961" y="2149662"/>
          <a:ext cx="11307988" cy="3046282"/>
        </p:xfrm>
        <a:graphic>
          <a:graphicData uri="http://schemas.openxmlformats.org/presentationml/2006/ole">
            <mc:AlternateContent xmlns:mc="http://schemas.openxmlformats.org/markup-compatibility/2006">
              <mc:Choice xmlns:v="urn:schemas-microsoft-com:vml" Requires="v">
                <p:oleObj name="Visio" r:id="rId3" imgW="9086742" imgH="2448028" progId="Visio.Drawing.15">
                  <p:embed/>
                </p:oleObj>
              </mc:Choice>
              <mc:Fallback>
                <p:oleObj name="Visio" r:id="rId3" imgW="9086742" imgH="2448028" progId="Visio.Drawing.15">
                  <p:embed/>
                  <p:pic>
                    <p:nvPicPr>
                      <p:cNvPr id="0" name=""/>
                      <p:cNvPicPr/>
                      <p:nvPr/>
                    </p:nvPicPr>
                    <p:blipFill>
                      <a:blip r:embed="rId4"/>
                      <a:stretch>
                        <a:fillRect/>
                      </a:stretch>
                    </p:blipFill>
                    <p:spPr>
                      <a:xfrm>
                        <a:off x="336961" y="2149662"/>
                        <a:ext cx="11307988" cy="3046282"/>
                      </a:xfrm>
                      <a:prstGeom prst="rect">
                        <a:avLst/>
                      </a:prstGeom>
                    </p:spPr>
                  </p:pic>
                </p:oleObj>
              </mc:Fallback>
            </mc:AlternateContent>
          </a:graphicData>
        </a:graphic>
      </p:graphicFrame>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42</a:t>
            </a:fld>
            <a:endParaRPr lang="zh-CN" altLang="en-US" dirty="0"/>
          </a:p>
        </p:txBody>
      </p:sp>
    </p:spTree>
    <p:extLst>
      <p:ext uri="{BB962C8B-B14F-4D97-AF65-F5344CB8AC3E}">
        <p14:creationId xmlns:p14="http://schemas.microsoft.com/office/powerpoint/2010/main" val="10819709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E1BC34A-7025-061B-43A4-63536AD4AD9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B53B0BD-BDA9-5E09-DE03-F28B8B367510}"/>
              </a:ext>
            </a:extLst>
          </p:cNvPr>
          <p:cNvGrpSpPr/>
          <p:nvPr/>
        </p:nvGrpSpPr>
        <p:grpSpPr>
          <a:xfrm>
            <a:off x="568443" y="319365"/>
            <a:ext cx="1437948" cy="400110"/>
            <a:chOff x="568442" y="319364"/>
            <a:chExt cx="1437948" cy="400111"/>
          </a:xfrm>
        </p:grpSpPr>
        <p:sp>
          <p:nvSpPr>
            <p:cNvPr id="55" name="文本框 23">
              <a:extLst>
                <a:ext uri="{FF2B5EF4-FFF2-40B4-BE49-F238E27FC236}">
                  <a16:creationId xmlns:a16="http://schemas.microsoft.com/office/drawing/2014/main" id="{940CB48E-9172-CB0A-F11B-8643CD7BBAF7}"/>
                </a:ext>
              </a:extLst>
            </p:cNvPr>
            <p:cNvSpPr txBox="1"/>
            <p:nvPr/>
          </p:nvSpPr>
          <p:spPr>
            <a:xfrm>
              <a:off x="665958" y="319364"/>
              <a:ext cx="134043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F767186-2A3B-0051-097B-48F4E5BBC6F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597DA3F9-31B9-AADF-0AF9-89E38B427E83}"/>
              </a:ext>
            </a:extLst>
          </p:cNvPr>
          <p:cNvPicPr>
            <a:picLocks noChangeAspect="1"/>
          </p:cNvPicPr>
          <p:nvPr/>
        </p:nvPicPr>
        <p:blipFill>
          <a:blip r:embed="rId3"/>
          <a:stretch>
            <a:fillRect/>
          </a:stretch>
        </p:blipFill>
        <p:spPr>
          <a:xfrm>
            <a:off x="568442" y="1839479"/>
            <a:ext cx="10682868" cy="3179041"/>
          </a:xfrm>
          <a:prstGeom prst="rect">
            <a:avLst/>
          </a:prstGeom>
        </p:spPr>
      </p:pic>
      <p:sp>
        <p:nvSpPr>
          <p:cNvPr id="2" name="投影片編號版面配置區 1">
            <a:extLst>
              <a:ext uri="{FF2B5EF4-FFF2-40B4-BE49-F238E27FC236}">
                <a16:creationId xmlns:a16="http://schemas.microsoft.com/office/drawing/2014/main" id="{B6F2C05F-6C1F-E312-5A5E-AC38F0492999}"/>
              </a:ext>
            </a:extLst>
          </p:cNvPr>
          <p:cNvSpPr>
            <a:spLocks noGrp="1"/>
          </p:cNvSpPr>
          <p:nvPr>
            <p:ph type="sldNum" sz="quarter" idx="12"/>
          </p:nvPr>
        </p:nvSpPr>
        <p:spPr/>
        <p:txBody>
          <a:bodyPr/>
          <a:lstStyle/>
          <a:p>
            <a:fld id="{565CE74E-AB26-4998-AD42-012C4C1AD076}" type="slidenum">
              <a:rPr lang="zh-CN" altLang="en-US" smtClean="0"/>
              <a:t>43</a:t>
            </a:fld>
            <a:endParaRPr lang="zh-CN" altLang="en-US" dirty="0"/>
          </a:p>
        </p:txBody>
      </p:sp>
    </p:spTree>
    <p:extLst>
      <p:ext uri="{BB962C8B-B14F-4D97-AF65-F5344CB8AC3E}">
        <p14:creationId xmlns:p14="http://schemas.microsoft.com/office/powerpoint/2010/main" val="15990006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72381C-A840-4796-A15B-8BD42F2B187C}"/>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5A88131C-DED7-7456-2433-03957AE1A5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E7041ED2-14FF-65A3-E30A-07B99BC3FADC}"/>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SHA3</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7A04250-7FF5-4AA3-11FF-CF7885BE4A5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34D37647-4161-9E04-3211-BF6CEC4E717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8FA47E58-3FD4-7276-5CE6-87D4FC4D06BE}"/>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6A4F3D74-0E28-7B1C-297D-ED95E789267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84AFA46-0AF4-3B73-B736-688EDB01725E}"/>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CDCCA72-E351-E904-5A5D-BD23A86EEB1A}"/>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07DB3169-5C26-6D30-2DB0-FFF12C6970E1}"/>
              </a:ext>
            </a:extLst>
          </p:cNvPr>
          <p:cNvSpPr>
            <a:spLocks noGrp="1"/>
          </p:cNvSpPr>
          <p:nvPr>
            <p:ph type="sldNum" sz="quarter" idx="12"/>
          </p:nvPr>
        </p:nvSpPr>
        <p:spPr/>
        <p:txBody>
          <a:bodyPr/>
          <a:lstStyle/>
          <a:p>
            <a:fld id="{565CE74E-AB26-4998-AD42-012C4C1AD076}" type="slidenum">
              <a:rPr lang="zh-CN" altLang="en-US" smtClean="0"/>
              <a:t>44</a:t>
            </a:fld>
            <a:endParaRPr lang="zh-CN" altLang="en-US"/>
          </a:p>
        </p:txBody>
      </p:sp>
    </p:spTree>
    <p:extLst>
      <p:ext uri="{BB962C8B-B14F-4D97-AF65-F5344CB8AC3E}">
        <p14:creationId xmlns:p14="http://schemas.microsoft.com/office/powerpoint/2010/main" val="381971178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307A317C-7EC5-3577-15FD-64D5970A534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E6FA8FB-837E-EBB0-6190-E24A83111137}"/>
              </a:ext>
            </a:extLst>
          </p:cNvPr>
          <p:cNvGrpSpPr/>
          <p:nvPr/>
        </p:nvGrpSpPr>
        <p:grpSpPr>
          <a:xfrm>
            <a:off x="568443" y="319365"/>
            <a:ext cx="5211416" cy="461665"/>
            <a:chOff x="568442" y="319364"/>
            <a:chExt cx="5211416" cy="461666"/>
          </a:xfrm>
        </p:grpSpPr>
        <p:sp>
          <p:nvSpPr>
            <p:cNvPr id="55" name="文本框 23">
              <a:extLst>
                <a:ext uri="{FF2B5EF4-FFF2-40B4-BE49-F238E27FC236}">
                  <a16:creationId xmlns:a16="http://schemas.microsoft.com/office/drawing/2014/main" id="{940EBF07-F2AF-452B-30C0-9A6A414509F7}"/>
                </a:ext>
              </a:extLst>
            </p:cNvPr>
            <p:cNvSpPr txBox="1"/>
            <p:nvPr/>
          </p:nvSpPr>
          <p:spPr>
            <a:xfrm>
              <a:off x="665958" y="319364"/>
              <a:ext cx="511390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Security strength of the SHA-3 function</a:t>
              </a:r>
            </a:p>
          </p:txBody>
        </p:sp>
        <p:sp>
          <p:nvSpPr>
            <p:cNvPr id="56" name="等腰三角形 55">
              <a:extLst>
                <a:ext uri="{FF2B5EF4-FFF2-40B4-BE49-F238E27FC236}">
                  <a16:creationId xmlns:a16="http://schemas.microsoft.com/office/drawing/2014/main" id="{B325D01F-1A5C-4208-2C39-2F6EE71830B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479FAD56-86CA-1BA0-5A67-67210EBD68D0}"/>
              </a:ext>
            </a:extLst>
          </p:cNvPr>
          <p:cNvGraphicFramePr>
            <a:graphicFrameLocks noGrp="1"/>
          </p:cNvGraphicFramePr>
          <p:nvPr>
            <p:extLst>
              <p:ext uri="{D42A27DB-BD31-4B8C-83A1-F6EECF244321}">
                <p14:modId xmlns:p14="http://schemas.microsoft.com/office/powerpoint/2010/main" val="702663504"/>
              </p:ext>
            </p:extLst>
          </p:nvPr>
        </p:nvGraphicFramePr>
        <p:xfrm>
          <a:off x="1421653" y="3070735"/>
          <a:ext cx="9348694" cy="3139440"/>
        </p:xfrm>
        <a:graphic>
          <a:graphicData uri="http://schemas.openxmlformats.org/drawingml/2006/table">
            <a:tbl>
              <a:tblPr firstRow="1" bandRow="1">
                <a:tableStyleId>{5C22544A-7EE6-4342-B048-85BDC9FD1C3A}</a:tableStyleId>
              </a:tblPr>
              <a:tblGrid>
                <a:gridCol w="1368699">
                  <a:extLst>
                    <a:ext uri="{9D8B030D-6E8A-4147-A177-3AD203B41FA5}">
                      <a16:colId xmlns:a16="http://schemas.microsoft.com/office/drawing/2014/main" val="119686947"/>
                    </a:ext>
                  </a:extLst>
                </a:gridCol>
                <a:gridCol w="1368699">
                  <a:extLst>
                    <a:ext uri="{9D8B030D-6E8A-4147-A177-3AD203B41FA5}">
                      <a16:colId xmlns:a16="http://schemas.microsoft.com/office/drawing/2014/main" val="2984835858"/>
                    </a:ext>
                  </a:extLst>
                </a:gridCol>
                <a:gridCol w="1652824">
                  <a:extLst>
                    <a:ext uri="{9D8B030D-6E8A-4147-A177-3AD203B41FA5}">
                      <a16:colId xmlns:a16="http://schemas.microsoft.com/office/drawing/2014/main" val="2851598383"/>
                    </a:ext>
                  </a:extLst>
                </a:gridCol>
                <a:gridCol w="1652824">
                  <a:extLst>
                    <a:ext uri="{9D8B030D-6E8A-4147-A177-3AD203B41FA5}">
                      <a16:colId xmlns:a16="http://schemas.microsoft.com/office/drawing/2014/main" val="2607440677"/>
                    </a:ext>
                  </a:extLst>
                </a:gridCol>
                <a:gridCol w="1652824">
                  <a:extLst>
                    <a:ext uri="{9D8B030D-6E8A-4147-A177-3AD203B41FA5}">
                      <a16:colId xmlns:a16="http://schemas.microsoft.com/office/drawing/2014/main" val="1786365981"/>
                    </a:ext>
                  </a:extLst>
                </a:gridCol>
                <a:gridCol w="1652824">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Security Strengths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Collision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2nd 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rowSpan="4">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Cryptographic Hash Function</a:t>
                      </a:r>
                    </a:p>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112</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128 </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SHA3-384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192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411480">
                <a:tc rowSpan="2">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Extendable-Output Function</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sp>
        <p:nvSpPr>
          <p:cNvPr id="154" name="文字方塊 153">
            <a:extLst>
              <a:ext uri="{FF2B5EF4-FFF2-40B4-BE49-F238E27FC236}">
                <a16:creationId xmlns:a16="http://schemas.microsoft.com/office/drawing/2014/main" id="{0A0EF9A5-67D3-C890-67C9-13FF61B498B1}"/>
              </a:ext>
            </a:extLst>
          </p:cNvPr>
          <p:cNvSpPr txBox="1"/>
          <p:nvPr/>
        </p:nvSpPr>
        <p:spPr>
          <a:xfrm>
            <a:off x="2298434" y="1823816"/>
            <a:ext cx="1004873" cy="584775"/>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Variable</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Size</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5" name="文字方塊 154">
            <a:extLst>
              <a:ext uri="{FF2B5EF4-FFF2-40B4-BE49-F238E27FC236}">
                <a16:creationId xmlns:a16="http://schemas.microsoft.com/office/drawing/2014/main" id="{EC37E50B-0E37-429C-0ADF-7A0C45FB13F0}"/>
              </a:ext>
            </a:extLst>
          </p:cNvPr>
          <p:cNvSpPr txBox="1"/>
          <p:nvPr/>
        </p:nvSpPr>
        <p:spPr>
          <a:xfrm>
            <a:off x="5461127" y="1832187"/>
            <a:ext cx="1037693"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6" name="文字方塊 155">
            <a:extLst>
              <a:ext uri="{FF2B5EF4-FFF2-40B4-BE49-F238E27FC236}">
                <a16:creationId xmlns:a16="http://schemas.microsoft.com/office/drawing/2014/main" id="{C01FEAC1-B158-6C61-6FB4-92602BF15990}"/>
              </a:ext>
            </a:extLst>
          </p:cNvPr>
          <p:cNvSpPr txBox="1"/>
          <p:nvPr/>
        </p:nvSpPr>
        <p:spPr>
          <a:xfrm>
            <a:off x="6867171" y="1707329"/>
            <a:ext cx="1349093" cy="830997"/>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Second 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7" name="矩形 156">
            <a:extLst>
              <a:ext uri="{FF2B5EF4-FFF2-40B4-BE49-F238E27FC236}">
                <a16:creationId xmlns:a16="http://schemas.microsoft.com/office/drawing/2014/main" id="{BA332730-F009-14D2-6C24-871A0DAC7724}"/>
              </a:ext>
            </a:extLst>
          </p:cNvPr>
          <p:cNvSpPr/>
          <p:nvPr/>
        </p:nvSpPr>
        <p:spPr>
          <a:xfrm>
            <a:off x="8424706" y="1823816"/>
            <a:ext cx="1419951" cy="584775"/>
          </a:xfrm>
          <a:prstGeom prst="rect">
            <a:avLst/>
          </a:prstGeom>
        </p:spPr>
        <p:txBody>
          <a:bodyPr wrap="square">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Pseudo-</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Randomness</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8" name="文字方塊 157">
            <a:extLst>
              <a:ext uri="{FF2B5EF4-FFF2-40B4-BE49-F238E27FC236}">
                <a16:creationId xmlns:a16="http://schemas.microsoft.com/office/drawing/2014/main" id="{39488BAC-DCB4-53C9-10DC-6EF65C3814C5}"/>
              </a:ext>
            </a:extLst>
          </p:cNvPr>
          <p:cNvSpPr txBox="1"/>
          <p:nvPr/>
        </p:nvSpPr>
        <p:spPr>
          <a:xfrm>
            <a:off x="3914126" y="1823816"/>
            <a:ext cx="1064711"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Collision Resistant</a:t>
            </a:r>
          </a:p>
        </p:txBody>
      </p:sp>
      <p:sp>
        <p:nvSpPr>
          <p:cNvPr id="165" name="文字方塊 164">
            <a:extLst>
              <a:ext uri="{FF2B5EF4-FFF2-40B4-BE49-F238E27FC236}">
                <a16:creationId xmlns:a16="http://schemas.microsoft.com/office/drawing/2014/main" id="{6D0A75E3-5521-3579-9B56-0762C790693E}"/>
              </a:ext>
            </a:extLst>
          </p:cNvPr>
          <p:cNvSpPr txBox="1"/>
          <p:nvPr/>
        </p:nvSpPr>
        <p:spPr>
          <a:xfrm>
            <a:off x="939422" y="1173819"/>
            <a:ext cx="6144322"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Characteristics of the hash function:</a:t>
            </a:r>
          </a:p>
        </p:txBody>
      </p:sp>
      <p:sp>
        <p:nvSpPr>
          <p:cNvPr id="167" name="文字方塊 166">
            <a:extLst>
              <a:ext uri="{FF2B5EF4-FFF2-40B4-BE49-F238E27FC236}">
                <a16:creationId xmlns:a16="http://schemas.microsoft.com/office/drawing/2014/main" id="{8934B997-AEA5-9731-6275-5AFD1B89DCD4}"/>
              </a:ext>
            </a:extLst>
          </p:cNvPr>
          <p:cNvSpPr txBox="1"/>
          <p:nvPr/>
        </p:nvSpPr>
        <p:spPr>
          <a:xfrm>
            <a:off x="939422" y="2525965"/>
            <a:ext cx="6116444"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Security strengths of the hash function:</a:t>
            </a:r>
            <a:endParaRPr lang="zh-CN"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3E2669E0-F746-97E8-D0F4-CB68D4D6EA0B}"/>
              </a:ext>
            </a:extLst>
          </p:cNvPr>
          <p:cNvPicPr>
            <a:picLocks noChangeAspect="1"/>
          </p:cNvPicPr>
          <p:nvPr/>
        </p:nvPicPr>
        <p:blipFill>
          <a:blip r:embed="rId3"/>
          <a:stretch>
            <a:fillRect/>
          </a:stretch>
        </p:blipFill>
        <p:spPr>
          <a:xfrm>
            <a:off x="3425116" y="1994564"/>
            <a:ext cx="256526" cy="256526"/>
          </a:xfrm>
          <a:prstGeom prst="rect">
            <a:avLst/>
          </a:prstGeom>
        </p:spPr>
      </p:pic>
      <p:pic>
        <p:nvPicPr>
          <p:cNvPr id="8" name="圖片 7">
            <a:extLst>
              <a:ext uri="{FF2B5EF4-FFF2-40B4-BE49-F238E27FC236}">
                <a16:creationId xmlns:a16="http://schemas.microsoft.com/office/drawing/2014/main" id="{DE82508A-4E31-BEE8-29A9-6CC2E33CD62E}"/>
              </a:ext>
            </a:extLst>
          </p:cNvPr>
          <p:cNvPicPr>
            <a:picLocks noChangeAspect="1"/>
          </p:cNvPicPr>
          <p:nvPr/>
        </p:nvPicPr>
        <p:blipFill>
          <a:blip r:embed="rId3"/>
          <a:stretch>
            <a:fillRect/>
          </a:stretch>
        </p:blipFill>
        <p:spPr>
          <a:xfrm>
            <a:off x="5027721" y="1989829"/>
            <a:ext cx="256526" cy="256526"/>
          </a:xfrm>
          <a:prstGeom prst="rect">
            <a:avLst/>
          </a:prstGeom>
        </p:spPr>
      </p:pic>
      <p:pic>
        <p:nvPicPr>
          <p:cNvPr id="9" name="圖片 8">
            <a:extLst>
              <a:ext uri="{FF2B5EF4-FFF2-40B4-BE49-F238E27FC236}">
                <a16:creationId xmlns:a16="http://schemas.microsoft.com/office/drawing/2014/main" id="{1B9A20B0-2E5F-4D8F-D56A-9760305245BC}"/>
              </a:ext>
            </a:extLst>
          </p:cNvPr>
          <p:cNvPicPr>
            <a:picLocks noChangeAspect="1"/>
          </p:cNvPicPr>
          <p:nvPr/>
        </p:nvPicPr>
        <p:blipFill>
          <a:blip r:embed="rId3"/>
          <a:stretch>
            <a:fillRect/>
          </a:stretch>
        </p:blipFill>
        <p:spPr>
          <a:xfrm>
            <a:off x="6610645" y="1987940"/>
            <a:ext cx="256526" cy="256526"/>
          </a:xfrm>
          <a:prstGeom prst="rect">
            <a:avLst/>
          </a:prstGeom>
        </p:spPr>
      </p:pic>
      <p:pic>
        <p:nvPicPr>
          <p:cNvPr id="10" name="圖片 9">
            <a:extLst>
              <a:ext uri="{FF2B5EF4-FFF2-40B4-BE49-F238E27FC236}">
                <a16:creationId xmlns:a16="http://schemas.microsoft.com/office/drawing/2014/main" id="{4988CDEC-5C0F-FBA5-678F-B0450B2AB3D4}"/>
              </a:ext>
            </a:extLst>
          </p:cNvPr>
          <p:cNvPicPr>
            <a:picLocks noChangeAspect="1"/>
          </p:cNvPicPr>
          <p:nvPr/>
        </p:nvPicPr>
        <p:blipFill>
          <a:blip r:embed="rId3"/>
          <a:stretch>
            <a:fillRect/>
          </a:stretch>
        </p:blipFill>
        <p:spPr>
          <a:xfrm>
            <a:off x="8103375" y="1987940"/>
            <a:ext cx="256526" cy="256526"/>
          </a:xfrm>
          <a:prstGeom prst="rect">
            <a:avLst/>
          </a:prstGeom>
        </p:spPr>
      </p:pic>
      <p:sp>
        <p:nvSpPr>
          <p:cNvPr id="2" name="投影片編號版面配置區 1">
            <a:extLst>
              <a:ext uri="{FF2B5EF4-FFF2-40B4-BE49-F238E27FC236}">
                <a16:creationId xmlns:a16="http://schemas.microsoft.com/office/drawing/2014/main" id="{C119C269-A94A-F3AB-6C62-BF4F1A371589}"/>
              </a:ext>
            </a:extLst>
          </p:cNvPr>
          <p:cNvSpPr>
            <a:spLocks noGrp="1"/>
          </p:cNvSpPr>
          <p:nvPr>
            <p:ph type="sldNum" sz="quarter" idx="12"/>
          </p:nvPr>
        </p:nvSpPr>
        <p:spPr/>
        <p:txBody>
          <a:bodyPr/>
          <a:lstStyle/>
          <a:p>
            <a:fld id="{565CE74E-AB26-4998-AD42-012C4C1AD076}" type="slidenum">
              <a:rPr lang="zh-CN" altLang="en-US" smtClean="0"/>
              <a:t>45</a:t>
            </a:fld>
            <a:endParaRPr lang="zh-CN" altLang="en-US" dirty="0"/>
          </a:p>
        </p:txBody>
      </p:sp>
    </p:spTree>
    <p:extLst>
      <p:ext uri="{BB962C8B-B14F-4D97-AF65-F5344CB8AC3E}">
        <p14:creationId xmlns:p14="http://schemas.microsoft.com/office/powerpoint/2010/main" val="28666791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14FD676-0F4D-6246-3967-BFA056773D1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DF2146-2AD5-BFB0-B3B7-69791EB5EF2F}"/>
              </a:ext>
            </a:extLst>
          </p:cNvPr>
          <p:cNvGrpSpPr/>
          <p:nvPr/>
        </p:nvGrpSpPr>
        <p:grpSpPr>
          <a:xfrm>
            <a:off x="568443" y="319365"/>
            <a:ext cx="2947976" cy="461665"/>
            <a:chOff x="568442" y="319364"/>
            <a:chExt cx="2947976" cy="461666"/>
          </a:xfrm>
        </p:grpSpPr>
        <p:sp>
          <p:nvSpPr>
            <p:cNvPr id="55" name="文本框 23">
              <a:extLst>
                <a:ext uri="{FF2B5EF4-FFF2-40B4-BE49-F238E27FC236}">
                  <a16:creationId xmlns:a16="http://schemas.microsoft.com/office/drawing/2014/main" id="{08D2951D-DF93-8022-D51B-B02062D1FDC3}"/>
                </a:ext>
              </a:extLst>
            </p:cNvPr>
            <p:cNvSpPr txBox="1"/>
            <p:nvPr/>
          </p:nvSpPr>
          <p:spPr>
            <a:xfrm>
              <a:off x="665958" y="319364"/>
              <a:ext cx="285046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Sponge Construction</a:t>
              </a:r>
            </a:p>
          </p:txBody>
        </p:sp>
        <p:sp>
          <p:nvSpPr>
            <p:cNvPr id="56" name="等腰三角形 55">
              <a:extLst>
                <a:ext uri="{FF2B5EF4-FFF2-40B4-BE49-F238E27FC236}">
                  <a16:creationId xmlns:a16="http://schemas.microsoft.com/office/drawing/2014/main" id="{0D4203B0-9A24-47A5-AB0C-F946D8C6A6F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3" name="圖片 12">
            <a:extLst>
              <a:ext uri="{FF2B5EF4-FFF2-40B4-BE49-F238E27FC236}">
                <a16:creationId xmlns:a16="http://schemas.microsoft.com/office/drawing/2014/main" id="{C9643622-3F5F-1788-F5EB-22CB3E119EBA}"/>
              </a:ext>
            </a:extLst>
          </p:cNvPr>
          <p:cNvPicPr>
            <a:picLocks noChangeAspect="1"/>
          </p:cNvPicPr>
          <p:nvPr/>
        </p:nvPicPr>
        <p:blipFill>
          <a:blip r:embed="rId3"/>
          <a:srcRect b="2007"/>
          <a:stretch/>
        </p:blipFill>
        <p:spPr>
          <a:xfrm>
            <a:off x="720898" y="2993143"/>
            <a:ext cx="11175541" cy="3832921"/>
          </a:xfrm>
          <a:prstGeom prst="rect">
            <a:avLst/>
          </a:prstGeom>
        </p:spPr>
      </p:pic>
      <p:sp>
        <p:nvSpPr>
          <p:cNvPr id="15" name="文字方塊 14">
            <a:extLst>
              <a:ext uri="{FF2B5EF4-FFF2-40B4-BE49-F238E27FC236}">
                <a16:creationId xmlns:a16="http://schemas.microsoft.com/office/drawing/2014/main" id="{1A8F2DAB-6209-ABBE-BD4A-87B723EFE902}"/>
              </a:ext>
            </a:extLst>
          </p:cNvPr>
          <p:cNvSpPr txBox="1"/>
          <p:nvPr/>
        </p:nvSpPr>
        <p:spPr>
          <a:xfrm>
            <a:off x="720894" y="801849"/>
            <a:ext cx="7414129" cy="2806987"/>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Sponge Construction: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This structure is composed of absorbing phases and squeezing phases</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Padding: The padding algorithm (pad10*1)</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Function: The internal function used to process each input block</a:t>
            </a:r>
            <a:r>
              <a:rPr lang="zh-TW" altLang="en-US"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include </a:t>
            </a:r>
            <a:r>
              <a:rPr lang="en-US" altLang="zh-TW" sz="2000" dirty="0">
                <a:latin typeface="Times New Roman" panose="02020603050405020304" pitchFamily="18" charset="0"/>
                <a:cs typeface="Segoe UI" panose="020B0502040204020203" pitchFamily="34" charset="0"/>
              </a:rPr>
              <a:t>θ, ρ, π, χ, and ι</a:t>
            </a: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fontAlgn="base">
              <a:lnSpc>
                <a:spcPct val="150000"/>
              </a:lnSpc>
              <a:spcBef>
                <a:spcPct val="0"/>
              </a:spcBef>
              <a:spcAft>
                <a:spcPct val="0"/>
              </a:spcAft>
              <a:buFont typeface="Wingdings" panose="05000000000000000000" pitchFamily="2" charset="2"/>
              <a:buChar char="ü"/>
            </a:pP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24" name="文字方塊 23">
            <a:extLst>
              <a:ext uri="{FF2B5EF4-FFF2-40B4-BE49-F238E27FC236}">
                <a16:creationId xmlns:a16="http://schemas.microsoft.com/office/drawing/2014/main" id="{57941DAD-98AE-C220-2A70-53C7966A0E0C}"/>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6" name="群組 25">
            <a:extLst>
              <a:ext uri="{FF2B5EF4-FFF2-40B4-BE49-F238E27FC236}">
                <a16:creationId xmlns:a16="http://schemas.microsoft.com/office/drawing/2014/main" id="{A95ACD38-9474-3637-CE50-CBE38B695CB5}"/>
              </a:ext>
            </a:extLst>
          </p:cNvPr>
          <p:cNvGrpSpPr/>
          <p:nvPr/>
        </p:nvGrpSpPr>
        <p:grpSpPr>
          <a:xfrm>
            <a:off x="9037183" y="1153113"/>
            <a:ext cx="2722817" cy="1858059"/>
            <a:chOff x="9037183" y="759959"/>
            <a:chExt cx="2722817" cy="1858059"/>
          </a:xfrm>
        </p:grpSpPr>
        <p:grpSp>
          <p:nvGrpSpPr>
            <p:cNvPr id="16" name="群組 15">
              <a:extLst>
                <a:ext uri="{FF2B5EF4-FFF2-40B4-BE49-F238E27FC236}">
                  <a16:creationId xmlns:a16="http://schemas.microsoft.com/office/drawing/2014/main" id="{D55E07BC-0925-62C1-FD26-8EEC7B7A8077}"/>
                </a:ext>
              </a:extLst>
            </p:cNvPr>
            <p:cNvGrpSpPr/>
            <p:nvPr/>
          </p:nvGrpSpPr>
          <p:grpSpPr>
            <a:xfrm>
              <a:off x="9037183" y="759959"/>
              <a:ext cx="2722817" cy="1858059"/>
              <a:chOff x="5933899" y="2301899"/>
              <a:chExt cx="3079472" cy="1890413"/>
            </a:xfrm>
          </p:grpSpPr>
          <p:sp>
            <p:nvSpPr>
              <p:cNvPr id="17" name="矩形 16">
                <a:extLst>
                  <a:ext uri="{FF2B5EF4-FFF2-40B4-BE49-F238E27FC236}">
                    <a16:creationId xmlns:a16="http://schemas.microsoft.com/office/drawing/2014/main" id="{5F88BC7F-742C-FE9C-1591-70013B62B263}"/>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4F3993F5-F9A5-2AA0-490F-0BCDB3566F0E}"/>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9" name="文字方塊 18">
                <a:extLst>
                  <a:ext uri="{FF2B5EF4-FFF2-40B4-BE49-F238E27FC236}">
                    <a16:creationId xmlns:a16="http://schemas.microsoft.com/office/drawing/2014/main" id="{B5FCCA0E-59EE-5FE9-964B-9675915FECD8}"/>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0" name="右大括弧 19">
                <a:extLst>
                  <a:ext uri="{FF2B5EF4-FFF2-40B4-BE49-F238E27FC236}">
                    <a16:creationId xmlns:a16="http://schemas.microsoft.com/office/drawing/2014/main" id="{61674B0A-D8BB-64D1-7115-B30D83A07910}"/>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21" name="右大括弧 20">
                <a:extLst>
                  <a:ext uri="{FF2B5EF4-FFF2-40B4-BE49-F238E27FC236}">
                    <a16:creationId xmlns:a16="http://schemas.microsoft.com/office/drawing/2014/main" id="{B7344F18-21F1-BD17-0A9E-ED7685C991E1}"/>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2" name="文字方塊 21">
                <a:extLst>
                  <a:ext uri="{FF2B5EF4-FFF2-40B4-BE49-F238E27FC236}">
                    <a16:creationId xmlns:a16="http://schemas.microsoft.com/office/drawing/2014/main" id="{1DEBEBF5-19D1-8591-87A5-07941E5C5099}"/>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3" name="文字方塊 22">
                <a:extLst>
                  <a:ext uri="{FF2B5EF4-FFF2-40B4-BE49-F238E27FC236}">
                    <a16:creationId xmlns:a16="http://schemas.microsoft.com/office/drawing/2014/main" id="{C106845C-40CD-E16E-A02D-DA8255443FB3}"/>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5" name="矩形 24">
              <a:extLst>
                <a:ext uri="{FF2B5EF4-FFF2-40B4-BE49-F238E27FC236}">
                  <a16:creationId xmlns:a16="http://schemas.microsoft.com/office/drawing/2014/main" id="{7426250D-F569-B4D1-D172-049AB059FDDB}"/>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 name="投影片編號版面配置區 1">
            <a:extLst>
              <a:ext uri="{FF2B5EF4-FFF2-40B4-BE49-F238E27FC236}">
                <a16:creationId xmlns:a16="http://schemas.microsoft.com/office/drawing/2014/main" id="{B5AFAC3C-2346-F4EF-C70F-8B020F1AE065}"/>
              </a:ext>
            </a:extLst>
          </p:cNvPr>
          <p:cNvSpPr>
            <a:spLocks noGrp="1"/>
          </p:cNvSpPr>
          <p:nvPr>
            <p:ph type="sldNum" sz="quarter" idx="12"/>
          </p:nvPr>
        </p:nvSpPr>
        <p:spPr/>
        <p:txBody>
          <a:bodyPr/>
          <a:lstStyle/>
          <a:p>
            <a:fld id="{565CE74E-AB26-4998-AD42-012C4C1AD076}" type="slidenum">
              <a:rPr lang="zh-CN" altLang="en-US" smtClean="0"/>
              <a:t>46</a:t>
            </a:fld>
            <a:endParaRPr lang="zh-CN" altLang="en-US" dirty="0"/>
          </a:p>
        </p:txBody>
      </p:sp>
    </p:spTree>
    <p:extLst>
      <p:ext uri="{BB962C8B-B14F-4D97-AF65-F5344CB8AC3E}">
        <p14:creationId xmlns:p14="http://schemas.microsoft.com/office/powerpoint/2010/main" val="100771395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3ED5F10-804D-AFCE-FEE9-5B643113FE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0CCE29B-316B-2A9A-8A39-FF541A6FF806}"/>
              </a:ext>
            </a:extLst>
          </p:cNvPr>
          <p:cNvGrpSpPr/>
          <p:nvPr/>
        </p:nvGrpSpPr>
        <p:grpSpPr>
          <a:xfrm>
            <a:off x="568443" y="319365"/>
            <a:ext cx="1805035" cy="461665"/>
            <a:chOff x="568442" y="319364"/>
            <a:chExt cx="1805035" cy="461666"/>
          </a:xfrm>
        </p:grpSpPr>
        <p:sp>
          <p:nvSpPr>
            <p:cNvPr id="55" name="文本框 23">
              <a:extLst>
                <a:ext uri="{FF2B5EF4-FFF2-40B4-BE49-F238E27FC236}">
                  <a16:creationId xmlns:a16="http://schemas.microsoft.com/office/drawing/2014/main" id="{B847E2A1-00EA-F846-2E59-8919529AB787}"/>
                </a:ext>
              </a:extLst>
            </p:cNvPr>
            <p:cNvSpPr txBox="1"/>
            <p:nvPr/>
          </p:nvSpPr>
          <p:spPr>
            <a:xfrm>
              <a:off x="665958" y="319364"/>
              <a:ext cx="1707519"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KECCAK-p</a:t>
              </a:r>
            </a:p>
          </p:txBody>
        </p:sp>
        <p:sp>
          <p:nvSpPr>
            <p:cNvPr id="56" name="等腰三角形 55">
              <a:extLst>
                <a:ext uri="{FF2B5EF4-FFF2-40B4-BE49-F238E27FC236}">
                  <a16:creationId xmlns:a16="http://schemas.microsoft.com/office/drawing/2014/main" id="{B0E60CE5-7844-D545-0C29-651D6FE1BD5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11" name="群組 10">
            <a:extLst>
              <a:ext uri="{FF2B5EF4-FFF2-40B4-BE49-F238E27FC236}">
                <a16:creationId xmlns:a16="http://schemas.microsoft.com/office/drawing/2014/main" id="{9FDB8B48-666B-04C2-0233-92F58C951408}"/>
              </a:ext>
            </a:extLst>
          </p:cNvPr>
          <p:cNvGrpSpPr/>
          <p:nvPr/>
        </p:nvGrpSpPr>
        <p:grpSpPr>
          <a:xfrm>
            <a:off x="1263901" y="4693142"/>
            <a:ext cx="6740151" cy="2028332"/>
            <a:chOff x="1471961" y="2116209"/>
            <a:chExt cx="10129095" cy="2930014"/>
          </a:xfrm>
        </p:grpSpPr>
        <p:pic>
          <p:nvPicPr>
            <p:cNvPr id="8" name="圖片 7">
              <a:extLst>
                <a:ext uri="{FF2B5EF4-FFF2-40B4-BE49-F238E27FC236}">
                  <a16:creationId xmlns:a16="http://schemas.microsoft.com/office/drawing/2014/main" id="{0E476234-0143-B220-3EAF-84DAD0452992}"/>
                </a:ext>
              </a:extLst>
            </p:cNvPr>
            <p:cNvPicPr>
              <a:picLocks noChangeAspect="1"/>
            </p:cNvPicPr>
            <p:nvPr/>
          </p:nvPicPr>
          <p:blipFill>
            <a:blip r:embed="rId3"/>
            <a:stretch>
              <a:fillRect/>
            </a:stretch>
          </p:blipFill>
          <p:spPr>
            <a:xfrm>
              <a:off x="1471961" y="2116209"/>
              <a:ext cx="10129095" cy="2930014"/>
            </a:xfrm>
            <a:prstGeom prst="rect">
              <a:avLst/>
            </a:prstGeom>
          </p:spPr>
        </p:pic>
        <p:pic>
          <p:nvPicPr>
            <p:cNvPr id="10" name="圖片 9">
              <a:extLst>
                <a:ext uri="{FF2B5EF4-FFF2-40B4-BE49-F238E27FC236}">
                  <a16:creationId xmlns:a16="http://schemas.microsoft.com/office/drawing/2014/main" id="{4975B546-F467-83AC-7920-80706A3FF1DB}"/>
                </a:ext>
              </a:extLst>
            </p:cNvPr>
            <p:cNvPicPr>
              <a:picLocks noChangeAspect="1"/>
            </p:cNvPicPr>
            <p:nvPr/>
          </p:nvPicPr>
          <p:blipFill>
            <a:blip r:embed="rId4"/>
            <a:stretch>
              <a:fillRect/>
            </a:stretch>
          </p:blipFill>
          <p:spPr>
            <a:xfrm>
              <a:off x="1750720" y="2116209"/>
              <a:ext cx="591036" cy="591036"/>
            </a:xfrm>
            <a:prstGeom prst="rect">
              <a:avLst/>
            </a:prstGeom>
          </p:spPr>
        </p:pic>
      </p:grpSp>
      <p:graphicFrame>
        <p:nvGraphicFramePr>
          <p:cNvPr id="6" name="表格 5">
            <a:extLst>
              <a:ext uri="{FF2B5EF4-FFF2-40B4-BE49-F238E27FC236}">
                <a16:creationId xmlns:a16="http://schemas.microsoft.com/office/drawing/2014/main" id="{BE2F0829-806A-13BC-B638-30D0149E5A71}"/>
              </a:ext>
            </a:extLst>
          </p:cNvPr>
          <p:cNvGraphicFramePr>
            <a:graphicFrameLocks noGrp="1"/>
          </p:cNvGraphicFramePr>
          <p:nvPr>
            <p:extLst>
              <p:ext uri="{D42A27DB-BD31-4B8C-83A1-F6EECF244321}">
                <p14:modId xmlns:p14="http://schemas.microsoft.com/office/powerpoint/2010/main" val="2035242990"/>
              </p:ext>
            </p:extLst>
          </p:nvPr>
        </p:nvGraphicFramePr>
        <p:xfrm>
          <a:off x="1263901" y="3785755"/>
          <a:ext cx="4963160" cy="579120"/>
        </p:xfrm>
        <a:graphic>
          <a:graphicData uri="http://schemas.openxmlformats.org/drawingml/2006/table">
            <a:tbl>
              <a:tblPr firstRow="1" firstCol="1" bandRow="1">
                <a:tableStyleId>{616DA210-FB5B-4158-B5E0-FEB733F419BA}</a:tableStyleId>
              </a:tblPr>
              <a:tblGrid>
                <a:gridCol w="608330">
                  <a:extLst>
                    <a:ext uri="{9D8B030D-6E8A-4147-A177-3AD203B41FA5}">
                      <a16:colId xmlns:a16="http://schemas.microsoft.com/office/drawing/2014/main" val="2032106790"/>
                    </a:ext>
                  </a:extLst>
                </a:gridCol>
                <a:gridCol w="614045">
                  <a:extLst>
                    <a:ext uri="{9D8B030D-6E8A-4147-A177-3AD203B41FA5}">
                      <a16:colId xmlns:a16="http://schemas.microsoft.com/office/drawing/2014/main" val="2190156674"/>
                    </a:ext>
                  </a:extLst>
                </a:gridCol>
                <a:gridCol w="614045">
                  <a:extLst>
                    <a:ext uri="{9D8B030D-6E8A-4147-A177-3AD203B41FA5}">
                      <a16:colId xmlns:a16="http://schemas.microsoft.com/office/drawing/2014/main" val="3388627918"/>
                    </a:ext>
                  </a:extLst>
                </a:gridCol>
                <a:gridCol w="623570">
                  <a:extLst>
                    <a:ext uri="{9D8B030D-6E8A-4147-A177-3AD203B41FA5}">
                      <a16:colId xmlns:a16="http://schemas.microsoft.com/office/drawing/2014/main" val="328125927"/>
                    </a:ext>
                  </a:extLst>
                </a:gridCol>
                <a:gridCol w="623570">
                  <a:extLst>
                    <a:ext uri="{9D8B030D-6E8A-4147-A177-3AD203B41FA5}">
                      <a16:colId xmlns:a16="http://schemas.microsoft.com/office/drawing/2014/main" val="300587736"/>
                    </a:ext>
                  </a:extLst>
                </a:gridCol>
                <a:gridCol w="623570">
                  <a:extLst>
                    <a:ext uri="{9D8B030D-6E8A-4147-A177-3AD203B41FA5}">
                      <a16:colId xmlns:a16="http://schemas.microsoft.com/office/drawing/2014/main" val="2859237633"/>
                    </a:ext>
                  </a:extLst>
                </a:gridCol>
                <a:gridCol w="623570">
                  <a:extLst>
                    <a:ext uri="{9D8B030D-6E8A-4147-A177-3AD203B41FA5}">
                      <a16:colId xmlns:a16="http://schemas.microsoft.com/office/drawing/2014/main" val="2197068616"/>
                    </a:ext>
                  </a:extLst>
                </a:gridCol>
                <a:gridCol w="632460">
                  <a:extLst>
                    <a:ext uri="{9D8B030D-6E8A-4147-A177-3AD203B41FA5}">
                      <a16:colId xmlns:a16="http://schemas.microsoft.com/office/drawing/2014/main" val="1882400276"/>
                    </a:ext>
                  </a:extLst>
                </a:gridCol>
              </a:tblGrid>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b</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extLst>
                  <a:ext uri="{0D108BD9-81ED-4DB2-BD59-A6C34878D82A}">
                    <a16:rowId xmlns:a16="http://schemas.microsoft.com/office/drawing/2014/main" val="4165987581"/>
                  </a:ext>
                </a:extLst>
              </a:tr>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w</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extLst>
                  <a:ext uri="{0D108BD9-81ED-4DB2-BD59-A6C34878D82A}">
                    <a16:rowId xmlns:a16="http://schemas.microsoft.com/office/drawing/2014/main" val="3065792689"/>
                  </a:ext>
                </a:extLst>
              </a:tr>
              <a:tr h="0">
                <a:tc>
                  <a:txBody>
                    <a:bodyPr/>
                    <a:lstStyle/>
                    <a:p>
                      <a:pPr algn="ctr">
                        <a:spcAft>
                          <a:spcPts val="0"/>
                        </a:spcAft>
                      </a:pPr>
                      <a:r>
                        <a:rPr lang="en-US" sz="1400" i="1" kern="100" dirty="0">
                          <a:effectLst/>
                          <a:latin typeface="Times New Roman" panose="02020603050405020304" pitchFamily="18" charset="0"/>
                          <a:cs typeface="Times New Roman" panose="02020603050405020304" pitchFamily="18" charset="0"/>
                        </a:rPr>
                        <a:t>l</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extLst>
                  <a:ext uri="{0D108BD9-81ED-4DB2-BD59-A6C34878D82A}">
                    <a16:rowId xmlns:a16="http://schemas.microsoft.com/office/drawing/2014/main" val="247990342"/>
                  </a:ext>
                </a:extLst>
              </a:tr>
            </a:tbl>
          </a:graphicData>
        </a:graphic>
      </p:graphicFrame>
      <p:sp>
        <p:nvSpPr>
          <p:cNvPr id="9" name="文字方塊 8">
            <a:extLst>
              <a:ext uri="{FF2B5EF4-FFF2-40B4-BE49-F238E27FC236}">
                <a16:creationId xmlns:a16="http://schemas.microsoft.com/office/drawing/2014/main" id="{EA773D20-238C-27CD-EA76-6B0B6E6AE088}"/>
              </a:ext>
            </a:extLst>
          </p:cNvPr>
          <p:cNvSpPr txBox="1"/>
          <p:nvPr/>
        </p:nvSpPr>
        <p:spPr>
          <a:xfrm>
            <a:off x="720898" y="1160008"/>
            <a:ext cx="9660967" cy="2246769"/>
          </a:xfrm>
          <a:prstGeom prst="rect">
            <a:avLst/>
          </a:prstGeom>
          <a:noFill/>
        </p:spPr>
        <p:txBody>
          <a:bodyPr wrap="square">
            <a:spAutoFit/>
          </a:bodyPr>
          <a:lstStyle/>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For </a:t>
            </a:r>
            <a:r>
              <a:rPr lang="zh-TW" altLang="en-US" sz="2000" dirty="0">
                <a:latin typeface="Times New Roman" panose="02020603050405020304" pitchFamily="18" charset="0"/>
                <a:cs typeface="Times New Roman" panose="02020603050405020304" pitchFamily="18" charset="0"/>
              </a:rPr>
              <a:t>𝑏</a:t>
            </a:r>
            <a:r>
              <a:rPr lang="en-US" altLang="zh-TW" sz="2000" dirty="0">
                <a:latin typeface="Times New Roman" panose="02020603050405020304" pitchFamily="18" charset="0"/>
                <a:cs typeface="Times New Roman" panose="02020603050405020304" pitchFamily="18" charset="0"/>
              </a:rPr>
              <a:t>=1600, the KECCAK family is referred to as KECCAK[c]:</a:t>
            </a:r>
          </a:p>
          <a:p>
            <a:pPr marL="342900" indent="-342900">
              <a:buFont typeface="Wingdings" panose="05000000000000000000" pitchFamily="2" charset="2"/>
              <a:buChar char="ü"/>
            </a:pPr>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KECCAK[c]=SPONGE[KECCAK−p[1600,</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24],</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pad10∗1,</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1600−c]</a:t>
            </a:r>
          </a:p>
          <a:p>
            <a:endParaRPr lang="en-US" altLang="zh-TW"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Given an input bit string N and an output length d:</a:t>
            </a:r>
          </a:p>
          <a:p>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d)=SPONGE[KECCAK−p[1600,</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24],</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pad10∗1,</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1600−c](M,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a:t>
            </a:r>
            <a:endParaRPr lang="zh-TW" altLang="en-US" sz="2000"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C3D31887-3C15-4CED-7EF6-DDA425A7AC88}"/>
              </a:ext>
            </a:extLst>
          </p:cNvPr>
          <p:cNvSpPr>
            <a:spLocks noGrp="1"/>
          </p:cNvSpPr>
          <p:nvPr>
            <p:ph type="sldNum" sz="quarter" idx="12"/>
          </p:nvPr>
        </p:nvSpPr>
        <p:spPr/>
        <p:txBody>
          <a:bodyPr/>
          <a:lstStyle/>
          <a:p>
            <a:fld id="{565CE74E-AB26-4998-AD42-012C4C1AD076}" type="slidenum">
              <a:rPr lang="zh-CN" altLang="en-US" smtClean="0"/>
              <a:t>47</a:t>
            </a:fld>
            <a:endParaRPr lang="zh-CN" altLang="en-US" dirty="0"/>
          </a:p>
        </p:txBody>
      </p:sp>
      <p:grpSp>
        <p:nvGrpSpPr>
          <p:cNvPr id="3" name="群組 2">
            <a:extLst>
              <a:ext uri="{FF2B5EF4-FFF2-40B4-BE49-F238E27FC236}">
                <a16:creationId xmlns:a16="http://schemas.microsoft.com/office/drawing/2014/main" id="{D5E3AF5D-52E8-7D55-4AF4-3CD97AE56641}"/>
              </a:ext>
            </a:extLst>
          </p:cNvPr>
          <p:cNvGrpSpPr/>
          <p:nvPr/>
        </p:nvGrpSpPr>
        <p:grpSpPr>
          <a:xfrm>
            <a:off x="7146792" y="3729495"/>
            <a:ext cx="4321906" cy="1599028"/>
            <a:chOff x="2271688" y="2857500"/>
            <a:chExt cx="4681885" cy="1676400"/>
          </a:xfrm>
        </p:grpSpPr>
        <p:pic>
          <p:nvPicPr>
            <p:cNvPr id="4" name="圖片 3">
              <a:extLst>
                <a:ext uri="{FF2B5EF4-FFF2-40B4-BE49-F238E27FC236}">
                  <a16:creationId xmlns:a16="http://schemas.microsoft.com/office/drawing/2014/main" id="{73C9B8B0-2108-9D92-B96F-66554C628BCF}"/>
                </a:ext>
              </a:extLst>
            </p:cNvPr>
            <p:cNvPicPr>
              <a:picLocks noChangeAspect="1"/>
            </p:cNvPicPr>
            <p:nvPr/>
          </p:nvPicPr>
          <p:blipFill>
            <a:blip r:embed="rId5"/>
            <a:stretch>
              <a:fillRect/>
            </a:stretch>
          </p:blipFill>
          <p:spPr>
            <a:xfrm>
              <a:off x="2271688" y="2857500"/>
              <a:ext cx="4371975" cy="1190625"/>
            </a:xfrm>
            <a:prstGeom prst="rect">
              <a:avLst/>
            </a:prstGeom>
          </p:spPr>
        </p:pic>
        <p:pic>
          <p:nvPicPr>
            <p:cNvPr id="5" name="圖片 4">
              <a:extLst>
                <a:ext uri="{FF2B5EF4-FFF2-40B4-BE49-F238E27FC236}">
                  <a16:creationId xmlns:a16="http://schemas.microsoft.com/office/drawing/2014/main" id="{72B9E9AA-A834-DCF6-5DEF-AEBC6F1D9332}"/>
                </a:ext>
              </a:extLst>
            </p:cNvPr>
            <p:cNvPicPr>
              <a:picLocks noChangeAspect="1"/>
            </p:cNvPicPr>
            <p:nvPr/>
          </p:nvPicPr>
          <p:blipFill rotWithShape="1">
            <a:blip r:embed="rId6"/>
            <a:srcRect t="17867" b="12271"/>
            <a:stretch/>
          </p:blipFill>
          <p:spPr>
            <a:xfrm>
              <a:off x="2286323" y="4048125"/>
              <a:ext cx="4667250" cy="485775"/>
            </a:xfrm>
            <a:prstGeom prst="rect">
              <a:avLst/>
            </a:prstGeom>
          </p:spPr>
        </p:pic>
      </p:grpSp>
      <p:sp>
        <p:nvSpPr>
          <p:cNvPr id="7" name="文字方塊 6">
            <a:extLst>
              <a:ext uri="{FF2B5EF4-FFF2-40B4-BE49-F238E27FC236}">
                <a16:creationId xmlns:a16="http://schemas.microsoft.com/office/drawing/2014/main" id="{87891C96-3653-6B2E-CF74-66081BDBBE36}"/>
              </a:ext>
            </a:extLst>
          </p:cNvPr>
          <p:cNvSpPr txBox="1"/>
          <p:nvPr/>
        </p:nvSpPr>
        <p:spPr>
          <a:xfrm>
            <a:off x="8123698" y="637235"/>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12" name="群組 11">
            <a:extLst>
              <a:ext uri="{FF2B5EF4-FFF2-40B4-BE49-F238E27FC236}">
                <a16:creationId xmlns:a16="http://schemas.microsoft.com/office/drawing/2014/main" id="{910B26CC-22B5-762E-6BDC-25BE36CC23E6}"/>
              </a:ext>
            </a:extLst>
          </p:cNvPr>
          <p:cNvGrpSpPr/>
          <p:nvPr/>
        </p:nvGrpSpPr>
        <p:grpSpPr>
          <a:xfrm>
            <a:off x="9269002" y="1091678"/>
            <a:ext cx="2722817" cy="1858059"/>
            <a:chOff x="9037183" y="759959"/>
            <a:chExt cx="2722817" cy="1858059"/>
          </a:xfrm>
        </p:grpSpPr>
        <p:grpSp>
          <p:nvGrpSpPr>
            <p:cNvPr id="13" name="群組 12">
              <a:extLst>
                <a:ext uri="{FF2B5EF4-FFF2-40B4-BE49-F238E27FC236}">
                  <a16:creationId xmlns:a16="http://schemas.microsoft.com/office/drawing/2014/main" id="{816705F1-3863-562B-EA64-CC4717294938}"/>
                </a:ext>
              </a:extLst>
            </p:cNvPr>
            <p:cNvGrpSpPr/>
            <p:nvPr/>
          </p:nvGrpSpPr>
          <p:grpSpPr>
            <a:xfrm>
              <a:off x="9037183" y="759959"/>
              <a:ext cx="2722817" cy="1858059"/>
              <a:chOff x="5933899" y="2301899"/>
              <a:chExt cx="3079472" cy="1890413"/>
            </a:xfrm>
          </p:grpSpPr>
          <p:sp>
            <p:nvSpPr>
              <p:cNvPr id="15" name="矩形 14">
                <a:extLst>
                  <a:ext uri="{FF2B5EF4-FFF2-40B4-BE49-F238E27FC236}">
                    <a16:creationId xmlns:a16="http://schemas.microsoft.com/office/drawing/2014/main" id="{BA927899-8971-829B-C05E-E0B0F402A4C7}"/>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6" name="右大括弧 15">
                <a:extLst>
                  <a:ext uri="{FF2B5EF4-FFF2-40B4-BE49-F238E27FC236}">
                    <a16:creationId xmlns:a16="http://schemas.microsoft.com/office/drawing/2014/main" id="{C2BD7003-DD5F-57FA-E251-9B11E67C33F9}"/>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7" name="文字方塊 16">
                <a:extLst>
                  <a:ext uri="{FF2B5EF4-FFF2-40B4-BE49-F238E27FC236}">
                    <a16:creationId xmlns:a16="http://schemas.microsoft.com/office/drawing/2014/main" id="{AC1C79DC-873B-7792-6BC9-D8090996525F}"/>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8C4E272F-5BA0-7376-A77D-847FEB43801D}"/>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19" name="右大括弧 18">
                <a:extLst>
                  <a:ext uri="{FF2B5EF4-FFF2-40B4-BE49-F238E27FC236}">
                    <a16:creationId xmlns:a16="http://schemas.microsoft.com/office/drawing/2014/main" id="{0C86FF1E-87CE-5C7A-0876-D9F4312ECEC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0" name="文字方塊 19">
                <a:extLst>
                  <a:ext uri="{FF2B5EF4-FFF2-40B4-BE49-F238E27FC236}">
                    <a16:creationId xmlns:a16="http://schemas.microsoft.com/office/drawing/2014/main" id="{0B09B549-7F7C-76F2-8E81-412EE984B7C5}"/>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1" name="文字方塊 20">
                <a:extLst>
                  <a:ext uri="{FF2B5EF4-FFF2-40B4-BE49-F238E27FC236}">
                    <a16:creationId xmlns:a16="http://schemas.microsoft.com/office/drawing/2014/main" id="{8C1BE38A-1374-E9A5-4409-151F9C81346B}"/>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14" name="矩形 13">
              <a:extLst>
                <a:ext uri="{FF2B5EF4-FFF2-40B4-BE49-F238E27FC236}">
                  <a16:creationId xmlns:a16="http://schemas.microsoft.com/office/drawing/2014/main" id="{56B601EF-0E8B-BCE0-6117-8490AB78F94D}"/>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18631722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80F2D77-664D-AD22-079D-AB094810FDD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AEC4D1E-0D34-CE20-0D29-C6766F325F34}"/>
              </a:ext>
            </a:extLst>
          </p:cNvPr>
          <p:cNvGrpSpPr/>
          <p:nvPr/>
        </p:nvGrpSpPr>
        <p:grpSpPr>
          <a:xfrm>
            <a:off x="568443" y="319365"/>
            <a:ext cx="1290471" cy="461665"/>
            <a:chOff x="568442" y="319364"/>
            <a:chExt cx="1290471" cy="461666"/>
          </a:xfrm>
        </p:grpSpPr>
        <p:sp>
          <p:nvSpPr>
            <p:cNvPr id="55" name="文本框 23">
              <a:extLst>
                <a:ext uri="{FF2B5EF4-FFF2-40B4-BE49-F238E27FC236}">
                  <a16:creationId xmlns:a16="http://schemas.microsoft.com/office/drawing/2014/main" id="{CF218617-9665-57EF-89C2-DA4B32DAD683}"/>
                </a:ext>
              </a:extLst>
            </p:cNvPr>
            <p:cNvSpPr txBox="1"/>
            <p:nvPr/>
          </p:nvSpPr>
          <p:spPr>
            <a:xfrm>
              <a:off x="665958" y="319364"/>
              <a:ext cx="119295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Padding</a:t>
              </a:r>
            </a:p>
          </p:txBody>
        </p:sp>
        <p:sp>
          <p:nvSpPr>
            <p:cNvPr id="56" name="等腰三角形 55">
              <a:extLst>
                <a:ext uri="{FF2B5EF4-FFF2-40B4-BE49-F238E27FC236}">
                  <a16:creationId xmlns:a16="http://schemas.microsoft.com/office/drawing/2014/main" id="{CBD27441-E01D-D1AF-47BF-314A4D452EA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DB8C98CB-0B50-9E02-0158-4B6C2077D359}"/>
              </a:ext>
            </a:extLst>
          </p:cNvPr>
          <p:cNvSpPr txBox="1"/>
          <p:nvPr/>
        </p:nvSpPr>
        <p:spPr>
          <a:xfrm>
            <a:off x="675443" y="781030"/>
            <a:ext cx="8026090" cy="2460738"/>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Simple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pad10(0*)1</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padding rule for KECCAK uses </a:t>
            </a:r>
            <a:r>
              <a:rPr lang="en-US" altLang="zh-TW"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7" name="文字方塊 6">
            <a:extLst>
              <a:ext uri="{FF2B5EF4-FFF2-40B4-BE49-F238E27FC236}">
                <a16:creationId xmlns:a16="http://schemas.microsoft.com/office/drawing/2014/main" id="{EF4F6250-FA42-B4B6-19AE-72D8A0BF9E12}"/>
              </a:ext>
            </a:extLst>
          </p:cNvPr>
          <p:cNvSpPr txBox="1"/>
          <p:nvPr/>
        </p:nvSpPr>
        <p:spPr>
          <a:xfrm>
            <a:off x="12289517" y="550197"/>
            <a:ext cx="6116444" cy="3139321"/>
          </a:xfrm>
          <a:prstGeom prst="rect">
            <a:avLst/>
          </a:prstGeom>
          <a:noFill/>
        </p:spPr>
        <p:txBody>
          <a:bodyPr wrap="square">
            <a:spAutoFit/>
          </a:bodyPr>
          <a:lstStyle/>
          <a:p>
            <a:pPr algn="l"/>
            <a:r>
              <a:rPr lang="zh-TW" altLang="en-US" b="0" i="0" dirty="0">
                <a:solidFill>
                  <a:srgbClr val="262626"/>
                </a:solidFill>
                <a:effectLst/>
                <a:latin typeface="-apple-system"/>
              </a:rPr>
              <a:t>根據規範文件第 </a:t>
            </a:r>
            <a:r>
              <a:rPr lang="en-US" altLang="zh-TW" b="0" i="0" dirty="0">
                <a:solidFill>
                  <a:srgbClr val="262626"/>
                </a:solidFill>
                <a:effectLst/>
                <a:latin typeface="-apple-system"/>
              </a:rPr>
              <a:t>5.1 </a:t>
            </a:r>
            <a:r>
              <a:rPr lang="zh-TW" altLang="en-US" b="0" i="0" dirty="0">
                <a:solidFill>
                  <a:srgbClr val="262626"/>
                </a:solidFill>
                <a:effectLst/>
                <a:latin typeface="-apple-system"/>
              </a:rPr>
              <a:t>節第 </a:t>
            </a:r>
            <a:r>
              <a:rPr lang="en-US" altLang="zh-TW" b="0" i="0" dirty="0">
                <a:solidFill>
                  <a:srgbClr val="262626"/>
                </a:solidFill>
                <a:effectLst/>
                <a:latin typeface="-apple-system"/>
              </a:rPr>
              <a:t>19 </a:t>
            </a:r>
            <a:r>
              <a:rPr lang="zh-TW" altLang="en-US" b="0" i="0" dirty="0">
                <a:solidFill>
                  <a:srgbClr val="262626"/>
                </a:solidFill>
                <a:effectLst/>
                <a:latin typeface="-apple-system"/>
              </a:rPr>
              <a:t>頁（或 </a:t>
            </a:r>
            <a:r>
              <a:rPr lang="en-US" altLang="zh-TW" b="0" i="0" dirty="0">
                <a:solidFill>
                  <a:srgbClr val="262626"/>
                </a:solidFill>
                <a:effectLst/>
                <a:latin typeface="-apple-system"/>
              </a:rPr>
              <a:t>PDF </a:t>
            </a:r>
            <a:r>
              <a:rPr lang="zh-TW" altLang="en-US" b="0" i="0" dirty="0">
                <a:solidFill>
                  <a:srgbClr val="262626"/>
                </a:solidFill>
                <a:effectLst/>
                <a:latin typeface="-apple-system"/>
              </a:rPr>
              <a:t>的第 </a:t>
            </a:r>
            <a:r>
              <a:rPr lang="en-US" altLang="zh-TW" b="0" i="0" dirty="0">
                <a:solidFill>
                  <a:srgbClr val="262626"/>
                </a:solidFill>
                <a:effectLst/>
                <a:latin typeface="-apple-system"/>
              </a:rPr>
              <a:t>27 </a:t>
            </a:r>
            <a:r>
              <a:rPr lang="zh-TW" altLang="en-US" b="0" i="0" dirty="0">
                <a:solidFill>
                  <a:srgbClr val="262626"/>
                </a:solidFill>
                <a:effectLst/>
                <a:latin typeface="-apple-system"/>
              </a:rPr>
              <a:t>頁），填充算法返回字串 </a:t>
            </a:r>
            <a:r>
              <a:rPr lang="en-US" altLang="zh-TW" b="0" i="0" dirty="0">
                <a:solidFill>
                  <a:srgbClr val="262626"/>
                </a:solidFill>
                <a:effectLst/>
                <a:latin typeface="-apple-system"/>
              </a:rPr>
              <a:t>1 || 0^j || 1</a:t>
            </a:r>
            <a:r>
              <a:rPr lang="zh-TW" altLang="en-US" b="0" i="0" dirty="0">
                <a:solidFill>
                  <a:srgbClr val="262626"/>
                </a:solidFill>
                <a:effectLst/>
                <a:latin typeface="-apple-system"/>
              </a:rPr>
              <a:t>，其中 </a:t>
            </a:r>
            <a:r>
              <a:rPr lang="en-US" altLang="zh-TW" b="0" i="0" dirty="0">
                <a:solidFill>
                  <a:srgbClr val="262626"/>
                </a:solidFill>
                <a:effectLst/>
                <a:latin typeface="-apple-system"/>
              </a:rPr>
              <a:t>j </a:t>
            </a:r>
            <a:r>
              <a:rPr lang="zh-TW" altLang="en-US" b="0" i="0" dirty="0">
                <a:solidFill>
                  <a:srgbClr val="262626"/>
                </a:solidFill>
                <a:effectLst/>
                <a:latin typeface="-apple-system"/>
              </a:rPr>
              <a:t>表示零個或多個 </a:t>
            </a:r>
            <a:r>
              <a:rPr lang="en-US" altLang="zh-TW" b="0" i="0" dirty="0">
                <a:solidFill>
                  <a:srgbClr val="262626"/>
                </a:solidFill>
                <a:effectLst/>
                <a:latin typeface="-apple-system"/>
              </a:rPr>
              <a:t>0</a:t>
            </a:r>
            <a:r>
              <a:rPr lang="zh-TW" altLang="en-US" b="0" i="0" dirty="0">
                <a:solidFill>
                  <a:srgbClr val="262626"/>
                </a:solidFill>
                <a:effectLst/>
                <a:latin typeface="-apple-system"/>
              </a:rPr>
              <a:t>，這樣生成的字串長度就是比特速率的倍數。此外，根據這一定義，算法的最小輸出為 </a:t>
            </a:r>
            <a:r>
              <a:rPr lang="en-US" altLang="zh-TW" b="0" i="0" dirty="0">
                <a:solidFill>
                  <a:srgbClr val="262626"/>
                </a:solidFill>
                <a:effectLst/>
                <a:latin typeface="-apple-system"/>
              </a:rPr>
              <a:t>1 || 0^0 || 1 = 1 || 1</a:t>
            </a:r>
            <a:r>
              <a:rPr lang="zh-TW" altLang="en-US" b="0" i="0" dirty="0">
                <a:solidFill>
                  <a:srgbClr val="262626"/>
                </a:solidFill>
                <a:effectLst/>
                <a:latin typeface="-apple-system"/>
              </a:rPr>
              <a:t>，長度為兩位。</a:t>
            </a:r>
          </a:p>
          <a:p>
            <a:pPr algn="l"/>
            <a:r>
              <a:rPr lang="zh-TW" altLang="en-US" b="0" i="0" dirty="0">
                <a:solidFill>
                  <a:srgbClr val="262626"/>
                </a:solidFill>
                <a:effectLst/>
                <a:latin typeface="-apple-system"/>
              </a:rPr>
              <a:t>在你描述的情況下，</a:t>
            </a:r>
            <a:r>
              <a:rPr lang="en-US" altLang="zh-TW" b="0" i="0" dirty="0">
                <a:solidFill>
                  <a:srgbClr val="262626"/>
                </a:solidFill>
                <a:effectLst/>
                <a:latin typeface="-apple-system"/>
              </a:rPr>
              <a:t>N </a:t>
            </a:r>
            <a:r>
              <a:rPr lang="zh-TW" altLang="en-US" b="0" i="0" dirty="0">
                <a:solidFill>
                  <a:srgbClr val="262626"/>
                </a:solidFill>
                <a:effectLst/>
                <a:latin typeface="-apple-system"/>
              </a:rPr>
              <a:t>將會是：</a:t>
            </a:r>
            <a:r>
              <a:rPr lang="en-US" altLang="zh-TW" b="0" i="0" dirty="0">
                <a:solidFill>
                  <a:srgbClr val="262626"/>
                </a:solidFill>
                <a:effectLst/>
                <a:latin typeface="-apple-system"/>
              </a:rPr>
              <a:t>M</a:t>
            </a:r>
            <a:r>
              <a:rPr lang="zh-TW" altLang="en-US" b="0" i="0" dirty="0">
                <a:solidFill>
                  <a:srgbClr val="262626"/>
                </a:solidFill>
                <a:effectLst/>
                <a:latin typeface="-apple-system"/>
              </a:rPr>
              <a:t>（</a:t>
            </a:r>
            <a:r>
              <a:rPr lang="en-US" altLang="zh-TW" b="0" i="0" dirty="0">
                <a:solidFill>
                  <a:srgbClr val="262626"/>
                </a:solidFill>
                <a:effectLst/>
                <a:latin typeface="-apple-system"/>
              </a:rPr>
              <a:t>573 </a:t>
            </a:r>
            <a:r>
              <a:rPr lang="zh-TW" altLang="en-US" b="0" i="0" dirty="0">
                <a:solidFill>
                  <a:srgbClr val="262626"/>
                </a:solidFill>
                <a:effectLst/>
                <a:latin typeface="-apple-system"/>
              </a:rPr>
              <a:t>位的消息）</a:t>
            </a:r>
            <a:r>
              <a:rPr lang="en-US" altLang="zh-TW" b="0" i="0" dirty="0">
                <a:solidFill>
                  <a:srgbClr val="262626"/>
                </a:solidFill>
                <a:effectLst/>
                <a:latin typeface="-apple-system"/>
              </a:rPr>
              <a:t>|| 01</a:t>
            </a:r>
            <a:r>
              <a:rPr lang="zh-TW" altLang="en-US" b="0" i="0" dirty="0">
                <a:solidFill>
                  <a:srgbClr val="262626"/>
                </a:solidFill>
                <a:effectLst/>
                <a:latin typeface="-apple-system"/>
              </a:rPr>
              <a:t>（</a:t>
            </a:r>
            <a:r>
              <a:rPr lang="en-US" altLang="zh-TW" b="0" i="0" dirty="0">
                <a:solidFill>
                  <a:srgbClr val="262626"/>
                </a:solidFill>
                <a:effectLst/>
                <a:latin typeface="-apple-system"/>
              </a:rPr>
              <a:t>2 </a:t>
            </a:r>
            <a:r>
              <a:rPr lang="zh-TW" altLang="en-US" b="0" i="0" dirty="0">
                <a:solidFill>
                  <a:srgbClr val="262626"/>
                </a:solidFill>
                <a:effectLst/>
                <a:latin typeface="-apple-system"/>
              </a:rPr>
              <a:t>位域）</a:t>
            </a:r>
            <a:r>
              <a:rPr lang="en-US" altLang="zh-TW" b="0" i="0" dirty="0">
                <a:solidFill>
                  <a:srgbClr val="262626"/>
                </a:solidFill>
                <a:effectLst/>
                <a:latin typeface="-apple-system"/>
              </a:rPr>
              <a:t>|| 1</a:t>
            </a:r>
            <a:r>
              <a:rPr lang="zh-TW" altLang="en-US" b="0" i="0" dirty="0">
                <a:solidFill>
                  <a:srgbClr val="262626"/>
                </a:solidFill>
                <a:effectLst/>
                <a:latin typeface="-apple-system"/>
              </a:rPr>
              <a:t>（</a:t>
            </a:r>
            <a:r>
              <a:rPr lang="en-US" altLang="zh-TW" b="0" i="0" dirty="0">
                <a:solidFill>
                  <a:srgbClr val="262626"/>
                </a:solidFill>
                <a:effectLst/>
                <a:latin typeface="-apple-system"/>
              </a:rPr>
              <a:t>10</a:t>
            </a:r>
            <a:r>
              <a:rPr lang="en-US" altLang="zh-TW" b="0" i="1" dirty="0">
                <a:solidFill>
                  <a:srgbClr val="262626"/>
                </a:solidFill>
                <a:effectLst/>
                <a:latin typeface="-apple-system"/>
              </a:rPr>
              <a:t>1 </a:t>
            </a:r>
            <a:r>
              <a:rPr lang="zh-TW" altLang="en-US" b="0" i="1" dirty="0">
                <a:solidFill>
                  <a:srgbClr val="262626"/>
                </a:solidFill>
                <a:effectLst/>
                <a:latin typeface="-apple-system"/>
              </a:rPr>
              <a:t>填充的開始）</a:t>
            </a:r>
            <a:r>
              <a:rPr lang="en-US" altLang="zh-TW" b="0" i="1" dirty="0">
                <a:solidFill>
                  <a:srgbClr val="262626"/>
                </a:solidFill>
                <a:effectLst/>
                <a:latin typeface="-apple-system"/>
              </a:rPr>
              <a:t>|| 0</a:t>
            </a:r>
            <a:r>
              <a:rPr lang="en-US" altLang="zh-TW" b="0" i="0" dirty="0">
                <a:solidFill>
                  <a:srgbClr val="262626"/>
                </a:solidFill>
                <a:effectLst/>
                <a:latin typeface="-apple-system"/>
              </a:rPr>
              <a:t>(575 </a:t>
            </a:r>
            <a:r>
              <a:rPr lang="zh-TW" altLang="en-US" b="0" i="0" dirty="0">
                <a:solidFill>
                  <a:srgbClr val="262626"/>
                </a:solidFill>
                <a:effectLst/>
                <a:latin typeface="-apple-system"/>
              </a:rPr>
              <a:t>位的 </a:t>
            </a:r>
            <a:r>
              <a:rPr lang="en-US" altLang="zh-TW" b="0" i="0" dirty="0">
                <a:solidFill>
                  <a:srgbClr val="262626"/>
                </a:solidFill>
                <a:effectLst/>
                <a:latin typeface="-apple-system"/>
              </a:rPr>
              <a:t>0) || 1</a:t>
            </a:r>
            <a:r>
              <a:rPr lang="zh-TW" altLang="en-US" b="0" i="0" dirty="0">
                <a:solidFill>
                  <a:srgbClr val="262626"/>
                </a:solidFill>
                <a:effectLst/>
                <a:latin typeface="-apple-system"/>
              </a:rPr>
              <a:t>（</a:t>
            </a:r>
            <a:r>
              <a:rPr lang="en-US" altLang="zh-TW" b="0" i="0" dirty="0">
                <a:solidFill>
                  <a:srgbClr val="262626"/>
                </a:solidFill>
                <a:effectLst/>
                <a:latin typeface="-apple-system"/>
              </a:rPr>
              <a:t>10*1 </a:t>
            </a:r>
            <a:r>
              <a:rPr lang="zh-TW" altLang="en-US" b="0" i="0" dirty="0">
                <a:solidFill>
                  <a:srgbClr val="262626"/>
                </a:solidFill>
                <a:effectLst/>
                <a:latin typeface="-apple-system"/>
              </a:rPr>
              <a:t>填充的結束），這將是 </a:t>
            </a:r>
            <a:r>
              <a:rPr lang="en-US" altLang="zh-TW" b="0" i="0" dirty="0">
                <a:solidFill>
                  <a:srgbClr val="262626"/>
                </a:solidFill>
                <a:effectLst/>
                <a:latin typeface="-apple-system"/>
              </a:rPr>
              <a:t>2 </a:t>
            </a:r>
            <a:r>
              <a:rPr lang="zh-TW" altLang="en-US" b="0" i="0" dirty="0">
                <a:solidFill>
                  <a:srgbClr val="262626"/>
                </a:solidFill>
                <a:effectLst/>
                <a:latin typeface="-apple-system"/>
              </a:rPr>
              <a:t>個 </a:t>
            </a:r>
            <a:r>
              <a:rPr lang="en-US" altLang="zh-TW" b="0" i="0" dirty="0">
                <a:solidFill>
                  <a:srgbClr val="262626"/>
                </a:solidFill>
                <a:effectLst/>
                <a:latin typeface="-apple-system"/>
              </a:rPr>
              <a:t>576 </a:t>
            </a:r>
            <a:r>
              <a:rPr lang="zh-TW" altLang="en-US" b="0" i="0" dirty="0">
                <a:solidFill>
                  <a:srgbClr val="262626"/>
                </a:solidFill>
                <a:effectLst/>
                <a:latin typeface="-apple-system"/>
              </a:rPr>
              <a:t>位的區塊，以吸收進海綿中。</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en-US" altLang="zh-TW" b="0" i="0" dirty="0">
                <a:solidFill>
                  <a:srgbClr val="262626"/>
                </a:solidFill>
                <a:effectLst/>
                <a:latin typeface="-apple-system"/>
              </a:rPr>
              <a:t>https://crypto.stackexchange.com/questions/33624/sha-3-padding-clarifications</a:t>
            </a:r>
            <a:endParaRPr lang="zh-TW" altLang="en-US" b="0" i="0" dirty="0">
              <a:solidFill>
                <a:srgbClr val="262626"/>
              </a:solidFill>
              <a:effectLst/>
              <a:latin typeface="-apple-system"/>
            </a:endParaRPr>
          </a:p>
        </p:txBody>
      </p:sp>
      <mc:AlternateContent xmlns:mc="http://schemas.openxmlformats.org/markup-compatibility/2006" xmlns:a14="http://schemas.microsoft.com/office/drawing/2010/main">
        <mc:Choice Requires="a14">
          <p:sp>
            <p:nvSpPr>
              <p:cNvPr id="16" name="文字方塊 15">
                <a:extLst>
                  <a:ext uri="{FF2B5EF4-FFF2-40B4-BE49-F238E27FC236}">
                    <a16:creationId xmlns:a16="http://schemas.microsoft.com/office/drawing/2014/main" id="{48B47330-6D1A-8A12-F4E7-920BA54B612B}"/>
                  </a:ext>
                </a:extLst>
              </p:cNvPr>
              <p:cNvSpPr txBox="1"/>
              <p:nvPr/>
            </p:nvSpPr>
            <p:spPr>
              <a:xfrm>
                <a:off x="9037183" y="3176988"/>
                <a:ext cx="2980303" cy="3785652"/>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r>
                  <a:rPr lang="en-US" altLang="zh-TW" sz="2000" dirty="0">
                    <a:solidFill>
                      <a:schemeClr val="bg2">
                        <a:lumMod val="25000"/>
                      </a:schemeClr>
                    </a:solidFill>
                    <a:latin typeface="Times New Roman" panose="02020603050405020304" pitchFamily="18" charset="0"/>
                    <a:cs typeface="Times New Roman" panose="02020603050405020304" pitchFamily="18" charset="0"/>
                  </a:rPr>
                  <a:t>r = 1088 bits</a:t>
                </a:r>
              </a:p>
              <a:p>
                <a:endParaRPr lang="en-US" altLang="zh-TW" sz="2000" dirty="0">
                  <a:solidFill>
                    <a:schemeClr val="bg2">
                      <a:lumMod val="25000"/>
                    </a:schemeClr>
                  </a:solidFill>
                  <a:latin typeface="Times New Roman" panose="02020603050405020304" pitchFamily="18" charset="0"/>
                  <a:cs typeface="Times New Roman" panose="02020603050405020304" pitchFamily="18" charset="0"/>
                </a:endParaRPr>
              </a:p>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n = </a:t>
                </a:r>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10496 bits</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k = </a:t>
                </a:r>
                <a14:m>
                  <m:oMath xmlns:m="http://schemas.openxmlformats.org/officeDocument/2006/math">
                    <m:d>
                      <m:dPr>
                        <m:begChr m:val="⌈"/>
                        <m:endChr m:val="⌉"/>
                        <m:ctrlPr>
                          <a:rPr lang="en-US" altLang="zh-TW" sz="2000" i="1"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ctrlPr>
                      </m:dPr>
                      <m:e>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 / 1088</m:t>
                        </m:r>
                      </m:e>
                    </m:d>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 10</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 = </a:t>
                </a:r>
                <a14:m>
                  <m:oMath xmlns:m="http://schemas.openxmlformats.org/officeDocument/2006/math">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m:t>
                    </m:r>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mod 1088 = 704</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mc:Choice>
        <mc:Fallback xmlns="">
          <p:sp>
            <p:nvSpPr>
              <p:cNvPr id="16" name="文字方塊 15">
                <a:extLst>
                  <a:ext uri="{FF2B5EF4-FFF2-40B4-BE49-F238E27FC236}">
                    <a16:creationId xmlns:a16="http://schemas.microsoft.com/office/drawing/2014/main" id="{48B47330-6D1A-8A12-F4E7-920BA54B612B}"/>
                  </a:ext>
                </a:extLst>
              </p:cNvPr>
              <p:cNvSpPr txBox="1">
                <a:spLocks noRot="1" noChangeAspect="1" noMove="1" noResize="1" noEditPoints="1" noAdjustHandles="1" noChangeArrowheads="1" noChangeShapeType="1" noTextEdit="1"/>
              </p:cNvSpPr>
              <p:nvPr/>
            </p:nvSpPr>
            <p:spPr>
              <a:xfrm>
                <a:off x="9037183" y="3176988"/>
                <a:ext cx="2980303" cy="3785652"/>
              </a:xfrm>
              <a:prstGeom prst="rect">
                <a:avLst/>
              </a:prstGeom>
              <a:blipFill>
                <a:blip r:embed="rId3"/>
                <a:stretch>
                  <a:fillRect l="-2045" t="-805" r="-1227"/>
                </a:stretch>
              </a:blipFill>
            </p:spPr>
            <p:txBody>
              <a:bodyPr/>
              <a:lstStyle/>
              <a:p>
                <a:r>
                  <a:rPr lang="zh-TW" altLang="en-US">
                    <a:noFill/>
                  </a:rPr>
                  <a:t> </a:t>
                </a:r>
              </a:p>
            </p:txBody>
          </p:sp>
        </mc:Fallback>
      </mc:AlternateContent>
      <p:sp>
        <p:nvSpPr>
          <p:cNvPr id="27" name="文字方塊 26">
            <a:extLst>
              <a:ext uri="{FF2B5EF4-FFF2-40B4-BE49-F238E27FC236}">
                <a16:creationId xmlns:a16="http://schemas.microsoft.com/office/drawing/2014/main" id="{83D6982E-B942-BB05-04E6-98CB3BF086CA}"/>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8" name="群組 27">
            <a:extLst>
              <a:ext uri="{FF2B5EF4-FFF2-40B4-BE49-F238E27FC236}">
                <a16:creationId xmlns:a16="http://schemas.microsoft.com/office/drawing/2014/main" id="{1775936E-9B9E-A98D-2753-E229CB5CEFA4}"/>
              </a:ext>
            </a:extLst>
          </p:cNvPr>
          <p:cNvGrpSpPr/>
          <p:nvPr/>
        </p:nvGrpSpPr>
        <p:grpSpPr>
          <a:xfrm>
            <a:off x="9037183" y="1153113"/>
            <a:ext cx="2722817" cy="1858059"/>
            <a:chOff x="9037183" y="759959"/>
            <a:chExt cx="2722817" cy="1858059"/>
          </a:xfrm>
        </p:grpSpPr>
        <p:grpSp>
          <p:nvGrpSpPr>
            <p:cNvPr id="29" name="群組 28">
              <a:extLst>
                <a:ext uri="{FF2B5EF4-FFF2-40B4-BE49-F238E27FC236}">
                  <a16:creationId xmlns:a16="http://schemas.microsoft.com/office/drawing/2014/main" id="{F0CBEF32-A83B-274E-2C12-2C23B3BAF263}"/>
                </a:ext>
              </a:extLst>
            </p:cNvPr>
            <p:cNvGrpSpPr/>
            <p:nvPr/>
          </p:nvGrpSpPr>
          <p:grpSpPr>
            <a:xfrm>
              <a:off x="9037183" y="759959"/>
              <a:ext cx="2722817" cy="1858059"/>
              <a:chOff x="5933899" y="2301899"/>
              <a:chExt cx="3079472" cy="1890413"/>
            </a:xfrm>
          </p:grpSpPr>
          <p:sp>
            <p:nvSpPr>
              <p:cNvPr id="32" name="矩形 31">
                <a:extLst>
                  <a:ext uri="{FF2B5EF4-FFF2-40B4-BE49-F238E27FC236}">
                    <a16:creationId xmlns:a16="http://schemas.microsoft.com/office/drawing/2014/main" id="{71F9CFD7-D526-C8E1-37F7-E7DECA528EFC}"/>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33" name="右大括弧 32">
                <a:extLst>
                  <a:ext uri="{FF2B5EF4-FFF2-40B4-BE49-F238E27FC236}">
                    <a16:creationId xmlns:a16="http://schemas.microsoft.com/office/drawing/2014/main" id="{8EDF0FCE-EBBE-DDA2-04A7-F660D00536AB}"/>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4" name="文字方塊 33">
                <a:extLst>
                  <a:ext uri="{FF2B5EF4-FFF2-40B4-BE49-F238E27FC236}">
                    <a16:creationId xmlns:a16="http://schemas.microsoft.com/office/drawing/2014/main" id="{CDEEE20B-9CB1-D0E7-31D3-05A0FF4DC023}"/>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5" name="右大括弧 34">
                <a:extLst>
                  <a:ext uri="{FF2B5EF4-FFF2-40B4-BE49-F238E27FC236}">
                    <a16:creationId xmlns:a16="http://schemas.microsoft.com/office/drawing/2014/main" id="{3D264CDD-C254-84D5-275E-94C0D87C5E6B}"/>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36" name="右大括弧 35">
                <a:extLst>
                  <a:ext uri="{FF2B5EF4-FFF2-40B4-BE49-F238E27FC236}">
                    <a16:creationId xmlns:a16="http://schemas.microsoft.com/office/drawing/2014/main" id="{BBD1ED52-79AF-1240-730A-D24A753503D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7" name="文字方塊 36">
                <a:extLst>
                  <a:ext uri="{FF2B5EF4-FFF2-40B4-BE49-F238E27FC236}">
                    <a16:creationId xmlns:a16="http://schemas.microsoft.com/office/drawing/2014/main" id="{03518FFD-E116-54B8-4120-7AF4DD136E94}"/>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8" name="文字方塊 37">
                <a:extLst>
                  <a:ext uri="{FF2B5EF4-FFF2-40B4-BE49-F238E27FC236}">
                    <a16:creationId xmlns:a16="http://schemas.microsoft.com/office/drawing/2014/main" id="{1FBF908F-6F9E-E24F-4DE6-CBEB69AE51C8}"/>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31" name="矩形 30">
              <a:extLst>
                <a:ext uri="{FF2B5EF4-FFF2-40B4-BE49-F238E27FC236}">
                  <a16:creationId xmlns:a16="http://schemas.microsoft.com/office/drawing/2014/main" id="{83A40A5C-9F84-7FF9-E02D-2B803D37608C}"/>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pic>
        <p:nvPicPr>
          <p:cNvPr id="52" name="圖片 51">
            <a:extLst>
              <a:ext uri="{FF2B5EF4-FFF2-40B4-BE49-F238E27FC236}">
                <a16:creationId xmlns:a16="http://schemas.microsoft.com/office/drawing/2014/main" id="{FC77C1FB-1E41-2142-193C-E6E80B702ED6}"/>
              </a:ext>
            </a:extLst>
          </p:cNvPr>
          <p:cNvPicPr>
            <a:picLocks noChangeAspect="1"/>
          </p:cNvPicPr>
          <p:nvPr/>
        </p:nvPicPr>
        <p:blipFill>
          <a:blip r:embed="rId4"/>
          <a:stretch>
            <a:fillRect/>
          </a:stretch>
        </p:blipFill>
        <p:spPr>
          <a:xfrm>
            <a:off x="7747841" y="3402103"/>
            <a:ext cx="125781" cy="197656"/>
          </a:xfrm>
          <a:prstGeom prst="rect">
            <a:avLst/>
          </a:prstGeom>
        </p:spPr>
      </p:pic>
      <p:grpSp>
        <p:nvGrpSpPr>
          <p:cNvPr id="73" name="群組 72">
            <a:extLst>
              <a:ext uri="{FF2B5EF4-FFF2-40B4-BE49-F238E27FC236}">
                <a16:creationId xmlns:a16="http://schemas.microsoft.com/office/drawing/2014/main" id="{45AC1489-66F2-AAC5-BE4B-FD32CD9701DD}"/>
              </a:ext>
            </a:extLst>
          </p:cNvPr>
          <p:cNvGrpSpPr/>
          <p:nvPr/>
        </p:nvGrpSpPr>
        <p:grpSpPr>
          <a:xfrm>
            <a:off x="660861" y="3020956"/>
            <a:ext cx="8131309" cy="3296307"/>
            <a:chOff x="660861" y="3020956"/>
            <a:chExt cx="8131309" cy="3296307"/>
          </a:xfrm>
        </p:grpSpPr>
        <p:pic>
          <p:nvPicPr>
            <p:cNvPr id="15" name="圖片 14">
              <a:extLst>
                <a:ext uri="{FF2B5EF4-FFF2-40B4-BE49-F238E27FC236}">
                  <a16:creationId xmlns:a16="http://schemas.microsoft.com/office/drawing/2014/main" id="{AEFD0BD5-13DE-63E2-B752-91EE900B16B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46" name="圖片 45">
              <a:extLst>
                <a:ext uri="{FF2B5EF4-FFF2-40B4-BE49-F238E27FC236}">
                  <a16:creationId xmlns:a16="http://schemas.microsoft.com/office/drawing/2014/main" id="{E9CDECBE-A2BF-F9B1-E7A9-76FE9FB842CE}"/>
                </a:ext>
              </a:extLst>
            </p:cNvPr>
            <p:cNvPicPr>
              <a:picLocks noChangeAspect="1"/>
            </p:cNvPicPr>
            <p:nvPr/>
          </p:nvPicPr>
          <p:blipFill>
            <a:blip r:embed="rId6"/>
            <a:stretch>
              <a:fillRect/>
            </a:stretch>
          </p:blipFill>
          <p:spPr>
            <a:xfrm flipV="1">
              <a:off x="7266013" y="3405612"/>
              <a:ext cx="582770" cy="110652"/>
            </a:xfrm>
            <a:prstGeom prst="rect">
              <a:avLst/>
            </a:prstGeom>
          </p:spPr>
        </p:pic>
        <p:pic>
          <p:nvPicPr>
            <p:cNvPr id="47" name="圖片 46">
              <a:extLst>
                <a:ext uri="{FF2B5EF4-FFF2-40B4-BE49-F238E27FC236}">
                  <a16:creationId xmlns:a16="http://schemas.microsoft.com/office/drawing/2014/main" id="{EE8531BA-F236-1F00-1915-FDDCA8BA74D5}"/>
                </a:ext>
              </a:extLst>
            </p:cNvPr>
            <p:cNvPicPr>
              <a:picLocks noChangeAspect="1"/>
            </p:cNvPicPr>
            <p:nvPr/>
          </p:nvPicPr>
          <p:blipFill>
            <a:blip r:embed="rId6"/>
            <a:stretch>
              <a:fillRect/>
            </a:stretch>
          </p:blipFill>
          <p:spPr>
            <a:xfrm rot="10800000" flipV="1">
              <a:off x="8104181" y="3405612"/>
              <a:ext cx="582770" cy="110652"/>
            </a:xfrm>
            <a:prstGeom prst="rect">
              <a:avLst/>
            </a:prstGeom>
          </p:spPr>
        </p:pic>
        <p:grpSp>
          <p:nvGrpSpPr>
            <p:cNvPr id="72" name="群組 71">
              <a:extLst>
                <a:ext uri="{FF2B5EF4-FFF2-40B4-BE49-F238E27FC236}">
                  <a16:creationId xmlns:a16="http://schemas.microsoft.com/office/drawing/2014/main" id="{2D04BBAE-88C3-8CDA-ABB6-E95337F50821}"/>
                </a:ext>
              </a:extLst>
            </p:cNvPr>
            <p:cNvGrpSpPr/>
            <p:nvPr/>
          </p:nvGrpSpPr>
          <p:grpSpPr>
            <a:xfrm>
              <a:off x="7726412" y="3373581"/>
              <a:ext cx="536578" cy="226178"/>
              <a:chOff x="7726412" y="3373581"/>
              <a:chExt cx="536578" cy="226178"/>
            </a:xfrm>
          </p:grpSpPr>
          <p:pic>
            <p:nvPicPr>
              <p:cNvPr id="50" name="圖片 49">
                <a:extLst>
                  <a:ext uri="{FF2B5EF4-FFF2-40B4-BE49-F238E27FC236}">
                    <a16:creationId xmlns:a16="http://schemas.microsoft.com/office/drawing/2014/main" id="{E4C75273-2B8E-996B-EAA1-498CE4FF5D40}"/>
                  </a:ext>
                </a:extLst>
              </p:cNvPr>
              <p:cNvPicPr>
                <a:picLocks noChangeAspect="1"/>
              </p:cNvPicPr>
              <p:nvPr/>
            </p:nvPicPr>
            <p:blipFill>
              <a:blip r:embed="rId7"/>
              <a:stretch>
                <a:fillRect/>
              </a:stretch>
            </p:blipFill>
            <p:spPr>
              <a:xfrm>
                <a:off x="7726412" y="3373581"/>
                <a:ext cx="536578" cy="154357"/>
              </a:xfrm>
              <a:prstGeom prst="rect">
                <a:avLst/>
              </a:prstGeom>
            </p:spPr>
          </p:pic>
          <p:pic>
            <p:nvPicPr>
              <p:cNvPr id="57" name="圖片 56">
                <a:extLst>
                  <a:ext uri="{FF2B5EF4-FFF2-40B4-BE49-F238E27FC236}">
                    <a16:creationId xmlns:a16="http://schemas.microsoft.com/office/drawing/2014/main" id="{0764B2A6-5763-9D7E-2A97-450883E8B2EC}"/>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cxnSp>
        <p:nvCxnSpPr>
          <p:cNvPr id="63" name="接點: 弧形 62">
            <a:extLst>
              <a:ext uri="{FF2B5EF4-FFF2-40B4-BE49-F238E27FC236}">
                <a16:creationId xmlns:a16="http://schemas.microsoft.com/office/drawing/2014/main" id="{B85CC87F-B6BB-74BE-E499-07E96351112D}"/>
              </a:ext>
            </a:extLst>
          </p:cNvPr>
          <p:cNvCxnSpPr>
            <a:cxnSpLocks/>
            <a:endCxn id="68" idx="3"/>
          </p:cNvCxnSpPr>
          <p:nvPr/>
        </p:nvCxnSpPr>
        <p:spPr>
          <a:xfrm rot="5400000" flipH="1" flipV="1">
            <a:off x="8039952" y="3000389"/>
            <a:ext cx="1198056" cy="437736"/>
          </a:xfrm>
          <a:prstGeom prst="curvedConnector4">
            <a:avLst>
              <a:gd name="adj1" fmla="val -6999"/>
              <a:gd name="adj2" fmla="val 152223"/>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5C1309FB-E559-99A6-C706-680E16C57453}"/>
              </a:ext>
            </a:extLst>
          </p:cNvPr>
          <p:cNvSpPr txBox="1"/>
          <p:nvPr/>
        </p:nvSpPr>
        <p:spPr>
          <a:xfrm>
            <a:off x="7634436" y="2435563"/>
            <a:ext cx="1223412"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1</a:t>
            </a:r>
            <a:r>
              <a:rPr lang="en-US" altLang="zh-TW" u="sng" dirty="0">
                <a:latin typeface="Times New Roman" panose="02020603050405020304" pitchFamily="18" charset="0"/>
                <a:cs typeface="Times New Roman" panose="02020603050405020304" pitchFamily="18" charset="0"/>
              </a:rPr>
              <a:t>00…000</a:t>
            </a:r>
            <a:r>
              <a:rPr lang="en-US" altLang="zh-TW" dirty="0">
                <a:latin typeface="Times New Roman" panose="02020603050405020304" pitchFamily="18" charset="0"/>
                <a:cs typeface="Times New Roman" panose="02020603050405020304" pitchFamily="18" charset="0"/>
              </a:rPr>
              <a:t>1</a:t>
            </a:r>
            <a:endParaRPr lang="zh-TW" altLang="en-US"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4CDC097-BCC6-CCC8-4646-1A3AB4F4A2DC}"/>
              </a:ext>
            </a:extLst>
          </p:cNvPr>
          <p:cNvSpPr>
            <a:spLocks noGrp="1"/>
          </p:cNvSpPr>
          <p:nvPr>
            <p:ph type="sldNum" sz="quarter" idx="12"/>
          </p:nvPr>
        </p:nvSpPr>
        <p:spPr/>
        <p:txBody>
          <a:bodyPr/>
          <a:lstStyle/>
          <a:p>
            <a:fld id="{565CE74E-AB26-4998-AD42-012C4C1AD076}" type="slidenum">
              <a:rPr lang="zh-CN" altLang="en-US" smtClean="0"/>
              <a:t>48</a:t>
            </a:fld>
            <a:endParaRPr lang="zh-CN" altLang="en-US" dirty="0"/>
          </a:p>
        </p:txBody>
      </p:sp>
    </p:spTree>
    <p:extLst>
      <p:ext uri="{BB962C8B-B14F-4D97-AF65-F5344CB8AC3E}">
        <p14:creationId xmlns:p14="http://schemas.microsoft.com/office/powerpoint/2010/main" val="279826785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871CD293-6D54-6FAD-ED7E-96E3179FD09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1AB3E9A-DF0C-00A8-7994-5CEC149D9C68}"/>
              </a:ext>
            </a:extLst>
          </p:cNvPr>
          <p:cNvGrpSpPr/>
          <p:nvPr/>
        </p:nvGrpSpPr>
        <p:grpSpPr>
          <a:xfrm>
            <a:off x="568443" y="319365"/>
            <a:ext cx="1375430" cy="461665"/>
            <a:chOff x="568442" y="319364"/>
            <a:chExt cx="1375430" cy="461666"/>
          </a:xfrm>
        </p:grpSpPr>
        <p:sp>
          <p:nvSpPr>
            <p:cNvPr id="55" name="文本框 23">
              <a:extLst>
                <a:ext uri="{FF2B5EF4-FFF2-40B4-BE49-F238E27FC236}">
                  <a16:creationId xmlns:a16="http://schemas.microsoft.com/office/drawing/2014/main" id="{6819717A-5C69-CD82-57A0-7E92F0727E03}"/>
                </a:ext>
              </a:extLst>
            </p:cNvPr>
            <p:cNvSpPr txBox="1"/>
            <p:nvPr/>
          </p:nvSpPr>
          <p:spPr>
            <a:xfrm>
              <a:off x="665958" y="319364"/>
              <a:ext cx="127791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a:t>
              </a:r>
            </a:p>
          </p:txBody>
        </p:sp>
        <p:sp>
          <p:nvSpPr>
            <p:cNvPr id="56" name="等腰三角形 55">
              <a:extLst>
                <a:ext uri="{FF2B5EF4-FFF2-40B4-BE49-F238E27FC236}">
                  <a16:creationId xmlns:a16="http://schemas.microsoft.com/office/drawing/2014/main" id="{95A9A391-AFB3-7666-6FB7-F21337B1C39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971CA3A9-E5C4-25E5-A1DD-B164854366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43873" y="319365"/>
            <a:ext cx="7487495" cy="6509471"/>
          </a:xfrm>
          <a:prstGeom prst="rect">
            <a:avLst/>
          </a:prstGeom>
        </p:spPr>
      </p:pic>
      <p:sp>
        <p:nvSpPr>
          <p:cNvPr id="2" name="投影片編號版面配置區 1">
            <a:extLst>
              <a:ext uri="{FF2B5EF4-FFF2-40B4-BE49-F238E27FC236}">
                <a16:creationId xmlns:a16="http://schemas.microsoft.com/office/drawing/2014/main" id="{18012E2D-9E3E-D59D-CEDA-19B96A65C5E1}"/>
              </a:ext>
            </a:extLst>
          </p:cNvPr>
          <p:cNvSpPr>
            <a:spLocks noGrp="1"/>
          </p:cNvSpPr>
          <p:nvPr>
            <p:ph type="sldNum" sz="quarter" idx="12"/>
          </p:nvPr>
        </p:nvSpPr>
        <p:spPr/>
        <p:txBody>
          <a:bodyPr/>
          <a:lstStyle/>
          <a:p>
            <a:fld id="{565CE74E-AB26-4998-AD42-012C4C1AD076}" type="slidenum">
              <a:rPr lang="zh-CN" altLang="en-US" smtClean="0"/>
              <a:t>49</a:t>
            </a:fld>
            <a:endParaRPr lang="zh-CN" altLang="en-US" dirty="0"/>
          </a:p>
        </p:txBody>
      </p:sp>
    </p:spTree>
    <p:extLst>
      <p:ext uri="{BB962C8B-B14F-4D97-AF65-F5344CB8AC3E}">
        <p14:creationId xmlns:p14="http://schemas.microsoft.com/office/powerpoint/2010/main" val="40138469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63596" cy="461665"/>
            <a:chOff x="568442" y="319364"/>
            <a:chExt cx="1463596" cy="461666"/>
          </a:xfrm>
        </p:grpSpPr>
        <p:sp>
          <p:nvSpPr>
            <p:cNvPr id="55" name="文本框 23"/>
            <p:cNvSpPr txBox="1"/>
            <p:nvPr/>
          </p:nvSpPr>
          <p:spPr>
            <a:xfrm>
              <a:off x="665958" y="319364"/>
              <a:ext cx="1366080"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ML-DSA</a:t>
              </a:r>
              <a:endParaRPr lang="zh-CN"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9" name="文字方塊 8">
            <a:extLst>
              <a:ext uri="{FF2B5EF4-FFF2-40B4-BE49-F238E27FC236}">
                <a16:creationId xmlns:a16="http://schemas.microsoft.com/office/drawing/2014/main" id="{7F519BC3-B78A-4FA2-B82F-FE0489489CFD}"/>
              </a:ext>
            </a:extLst>
          </p:cNvPr>
          <p:cNvSpPr txBox="1"/>
          <p:nvPr/>
        </p:nvSpPr>
        <p:spPr>
          <a:xfrm>
            <a:off x="1716386" y="737757"/>
            <a:ext cx="10259614"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Defines method for generating digital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Based on the worst-case hardness of module lattice problems, it has potential resistance against both quantum and classical attacks.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Advantages include fast arithmetic operations, efficient encryption, and compact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Uses uniformly sampled high-entropy Gaussian-distributed secrets to generate random keys.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The core security challenges of ML-DSA include MLWE problem and </a:t>
            </a:r>
            <a:r>
              <a:rPr lang="en-US" altLang="zh-TW" sz="2000" dirty="0" err="1">
                <a:latin typeface="Times New Roman" panose="02020603050405020304" pitchFamily="18" charset="0"/>
                <a:cs typeface="Times New Roman" panose="02020603050405020304" pitchFamily="18" charset="0"/>
              </a:rPr>
              <a:t>tMSIS</a:t>
            </a:r>
            <a:r>
              <a:rPr lang="en-US" altLang="zh-TW" sz="2000" dirty="0">
                <a:latin typeface="Times New Roman" panose="02020603050405020304" pitchFamily="18" charset="0"/>
                <a:cs typeface="Times New Roman" panose="02020603050405020304" pitchFamily="18" charset="0"/>
              </a:rPr>
              <a:t> problem</a:t>
            </a:r>
          </a:p>
        </p:txBody>
      </p:sp>
      <p:grpSp>
        <p:nvGrpSpPr>
          <p:cNvPr id="57" name="群組 56">
            <a:extLst>
              <a:ext uri="{FF2B5EF4-FFF2-40B4-BE49-F238E27FC236}">
                <a16:creationId xmlns:a16="http://schemas.microsoft.com/office/drawing/2014/main" id="{4546C275-9C08-4F5E-8B78-C28054330754}"/>
              </a:ext>
            </a:extLst>
          </p:cNvPr>
          <p:cNvGrpSpPr/>
          <p:nvPr/>
        </p:nvGrpSpPr>
        <p:grpSpPr>
          <a:xfrm>
            <a:off x="2616423" y="4631541"/>
            <a:ext cx="6959154" cy="1655186"/>
            <a:chOff x="2675500" y="4295218"/>
            <a:chExt cx="7668421" cy="1881698"/>
          </a:xfrm>
        </p:grpSpPr>
        <p:sp>
          <p:nvSpPr>
            <p:cNvPr id="58" name="AutoShape 2"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9CF03E01-5E8D-448C-8EDB-6B855B09D2CD}"/>
                </a:ext>
              </a:extLst>
            </p:cNvPr>
            <p:cNvSpPr>
              <a:spLocks noChangeAspect="1" noChangeArrowheads="1"/>
            </p:cNvSpPr>
            <p:nvPr/>
          </p:nvSpPr>
          <p:spPr bwMode="auto">
            <a:xfrm>
              <a:off x="6313715" y="45771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sp>
          <p:nvSpPr>
            <p:cNvPr id="59" name="AutoShape 4"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F688CEAB-FF97-4F97-BDFE-576BB6B9DCAF}"/>
                </a:ext>
              </a:extLst>
            </p:cNvPr>
            <p:cNvSpPr>
              <a:spLocks noChangeAspect="1" noChangeArrowheads="1"/>
            </p:cNvSpPr>
            <p:nvPr/>
          </p:nvSpPr>
          <p:spPr bwMode="auto">
            <a:xfrm>
              <a:off x="6466115" y="47295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grpSp>
          <p:nvGrpSpPr>
            <p:cNvPr id="60" name="群組 59">
              <a:extLst>
                <a:ext uri="{FF2B5EF4-FFF2-40B4-BE49-F238E27FC236}">
                  <a16:creationId xmlns:a16="http://schemas.microsoft.com/office/drawing/2014/main" id="{3DD62138-E73C-414F-BA22-1154511E3D7E}"/>
                </a:ext>
              </a:extLst>
            </p:cNvPr>
            <p:cNvGrpSpPr/>
            <p:nvPr/>
          </p:nvGrpSpPr>
          <p:grpSpPr>
            <a:xfrm>
              <a:off x="2675500" y="5158267"/>
              <a:ext cx="861060" cy="1016635"/>
              <a:chOff x="1281493" y="4149188"/>
              <a:chExt cx="861060" cy="1016635"/>
            </a:xfrm>
          </p:grpSpPr>
          <p:pic>
            <p:nvPicPr>
              <p:cNvPr id="96" name="圖片 95">
                <a:extLst>
                  <a:ext uri="{FF2B5EF4-FFF2-40B4-BE49-F238E27FC236}">
                    <a16:creationId xmlns:a16="http://schemas.microsoft.com/office/drawing/2014/main" id="{678623C5-A2FA-4E10-8889-7549D340E890}"/>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7" name="文字方塊 96">
                <a:extLst>
                  <a:ext uri="{FF2B5EF4-FFF2-40B4-BE49-F238E27FC236}">
                    <a16:creationId xmlns:a16="http://schemas.microsoft.com/office/drawing/2014/main" id="{1B90A8A4-67E9-4A4E-BE64-473975BAEB52}"/>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61" name="群組 60">
              <a:extLst>
                <a:ext uri="{FF2B5EF4-FFF2-40B4-BE49-F238E27FC236}">
                  <a16:creationId xmlns:a16="http://schemas.microsoft.com/office/drawing/2014/main" id="{B4960BF1-7ED5-4FDB-9E14-483788843C37}"/>
                </a:ext>
              </a:extLst>
            </p:cNvPr>
            <p:cNvGrpSpPr/>
            <p:nvPr/>
          </p:nvGrpSpPr>
          <p:grpSpPr>
            <a:xfrm>
              <a:off x="8779727" y="5335225"/>
              <a:ext cx="861060" cy="839163"/>
              <a:chOff x="7077746" y="4328674"/>
              <a:chExt cx="861060" cy="839163"/>
            </a:xfrm>
          </p:grpSpPr>
          <p:pic>
            <p:nvPicPr>
              <p:cNvPr id="94" name="圖片 93">
                <a:extLst>
                  <a:ext uri="{FF2B5EF4-FFF2-40B4-BE49-F238E27FC236}">
                    <a16:creationId xmlns:a16="http://schemas.microsoft.com/office/drawing/2014/main" id="{9FC9F871-26C2-4054-B8F3-5721E6ED2D8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5" name="文字方塊 94">
                <a:extLst>
                  <a:ext uri="{FF2B5EF4-FFF2-40B4-BE49-F238E27FC236}">
                    <a16:creationId xmlns:a16="http://schemas.microsoft.com/office/drawing/2014/main" id="{84A80402-8AE7-40CA-A9F4-398CB036CFD1}"/>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62" name="群組 61">
              <a:extLst>
                <a:ext uri="{FF2B5EF4-FFF2-40B4-BE49-F238E27FC236}">
                  <a16:creationId xmlns:a16="http://schemas.microsoft.com/office/drawing/2014/main" id="{60CBDC88-D515-4055-B70B-92E95BD955B2}"/>
                </a:ext>
              </a:extLst>
            </p:cNvPr>
            <p:cNvGrpSpPr/>
            <p:nvPr/>
          </p:nvGrpSpPr>
          <p:grpSpPr>
            <a:xfrm>
              <a:off x="9482861" y="5155225"/>
              <a:ext cx="861060" cy="1016635"/>
              <a:chOff x="1281493" y="4149188"/>
              <a:chExt cx="861060" cy="1016635"/>
            </a:xfrm>
          </p:grpSpPr>
          <p:pic>
            <p:nvPicPr>
              <p:cNvPr id="92" name="圖片 91">
                <a:extLst>
                  <a:ext uri="{FF2B5EF4-FFF2-40B4-BE49-F238E27FC236}">
                    <a16:creationId xmlns:a16="http://schemas.microsoft.com/office/drawing/2014/main" id="{6FFE82A7-0469-460B-92C2-587F14CBEBDC}"/>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3" name="文字方塊 92">
                <a:extLst>
                  <a:ext uri="{FF2B5EF4-FFF2-40B4-BE49-F238E27FC236}">
                    <a16:creationId xmlns:a16="http://schemas.microsoft.com/office/drawing/2014/main" id="{A1ADB3A0-13A8-45A1-A9CC-DF02AF7ADBAA}"/>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63" name="群組 62">
              <a:extLst>
                <a:ext uri="{FF2B5EF4-FFF2-40B4-BE49-F238E27FC236}">
                  <a16:creationId xmlns:a16="http://schemas.microsoft.com/office/drawing/2014/main" id="{62A740BD-C062-446F-A986-9D842D0FA34C}"/>
                </a:ext>
              </a:extLst>
            </p:cNvPr>
            <p:cNvGrpSpPr/>
            <p:nvPr/>
          </p:nvGrpSpPr>
          <p:grpSpPr>
            <a:xfrm>
              <a:off x="3378634" y="5337753"/>
              <a:ext cx="861060" cy="839163"/>
              <a:chOff x="7077746" y="4328674"/>
              <a:chExt cx="861060" cy="839163"/>
            </a:xfrm>
          </p:grpSpPr>
          <p:pic>
            <p:nvPicPr>
              <p:cNvPr id="90" name="圖片 89">
                <a:extLst>
                  <a:ext uri="{FF2B5EF4-FFF2-40B4-BE49-F238E27FC236}">
                    <a16:creationId xmlns:a16="http://schemas.microsoft.com/office/drawing/2014/main" id="{AE22D77C-10F5-4D48-9D21-DEEF8C2AB7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1" name="文字方塊 90">
                <a:extLst>
                  <a:ext uri="{FF2B5EF4-FFF2-40B4-BE49-F238E27FC236}">
                    <a16:creationId xmlns:a16="http://schemas.microsoft.com/office/drawing/2014/main" id="{D6D84F27-94D2-4023-83EC-604113AA7BF9}"/>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text</a:t>
                </a:r>
                <a:endParaRPr lang="zh-TW" altLang="en-US" sz="1100" dirty="0">
                  <a:latin typeface="Times New Roman" panose="02020603050405020304" pitchFamily="18" charset="0"/>
                  <a:cs typeface="Times New Roman" panose="02020603050405020304" pitchFamily="18" charset="0"/>
                </a:endParaRPr>
              </a:p>
            </p:txBody>
          </p:sp>
        </p:grpSp>
        <p:grpSp>
          <p:nvGrpSpPr>
            <p:cNvPr id="64" name="群組 63">
              <a:extLst>
                <a:ext uri="{FF2B5EF4-FFF2-40B4-BE49-F238E27FC236}">
                  <a16:creationId xmlns:a16="http://schemas.microsoft.com/office/drawing/2014/main" id="{AA9F4F55-63F9-4FB7-8EEA-31CB943E1F26}"/>
                </a:ext>
              </a:extLst>
            </p:cNvPr>
            <p:cNvGrpSpPr/>
            <p:nvPr/>
          </p:nvGrpSpPr>
          <p:grpSpPr>
            <a:xfrm>
              <a:off x="4223580" y="5426442"/>
              <a:ext cx="861060" cy="654787"/>
              <a:chOff x="5561337" y="4418674"/>
              <a:chExt cx="861060" cy="654787"/>
            </a:xfrm>
          </p:grpSpPr>
          <p:pic>
            <p:nvPicPr>
              <p:cNvPr id="88" name="圖片 87">
                <a:extLst>
                  <a:ext uri="{FF2B5EF4-FFF2-40B4-BE49-F238E27FC236}">
                    <a16:creationId xmlns:a16="http://schemas.microsoft.com/office/drawing/2014/main" id="{C5E32042-0466-49E0-BD47-3EB33A12925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89" name="文字方塊 88">
                <a:extLst>
                  <a:ext uri="{FF2B5EF4-FFF2-40B4-BE49-F238E27FC236}">
                    <a16:creationId xmlns:a16="http://schemas.microsoft.com/office/drawing/2014/main" id="{B6B97532-CC43-4589-9E40-859F10ECD2F6}"/>
                  </a:ext>
                </a:extLst>
              </p:cNvPr>
              <p:cNvSpPr txBox="1"/>
              <p:nvPr/>
            </p:nvSpPr>
            <p:spPr>
              <a:xfrm>
                <a:off x="5561337" y="4776050"/>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65" name="群組 64">
              <a:extLst>
                <a:ext uri="{FF2B5EF4-FFF2-40B4-BE49-F238E27FC236}">
                  <a16:creationId xmlns:a16="http://schemas.microsoft.com/office/drawing/2014/main" id="{6773E82A-C62B-4224-9C5C-805A26C08CE9}"/>
                </a:ext>
              </a:extLst>
            </p:cNvPr>
            <p:cNvGrpSpPr/>
            <p:nvPr/>
          </p:nvGrpSpPr>
          <p:grpSpPr>
            <a:xfrm>
              <a:off x="7918667" y="5425225"/>
              <a:ext cx="861060" cy="654788"/>
              <a:chOff x="6467170" y="4418674"/>
              <a:chExt cx="861060" cy="654788"/>
            </a:xfrm>
          </p:grpSpPr>
          <p:pic>
            <p:nvPicPr>
              <p:cNvPr id="86" name="圖片 85">
                <a:extLst>
                  <a:ext uri="{FF2B5EF4-FFF2-40B4-BE49-F238E27FC236}">
                    <a16:creationId xmlns:a16="http://schemas.microsoft.com/office/drawing/2014/main" id="{95B5F4D3-CBBC-4831-91A1-3D6B3E8A25A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87" name="文字方塊 86">
                <a:extLst>
                  <a:ext uri="{FF2B5EF4-FFF2-40B4-BE49-F238E27FC236}">
                    <a16:creationId xmlns:a16="http://schemas.microsoft.com/office/drawing/2014/main" id="{374BC1D5-B14B-46DF-97D7-F3E0BFD614B2}"/>
                  </a:ext>
                </a:extLst>
              </p:cNvPr>
              <p:cNvSpPr txBox="1"/>
              <p:nvPr/>
            </p:nvSpPr>
            <p:spPr>
              <a:xfrm>
                <a:off x="6467170" y="4776051"/>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66" name="直線單箭頭接點 65">
              <a:extLst>
                <a:ext uri="{FF2B5EF4-FFF2-40B4-BE49-F238E27FC236}">
                  <a16:creationId xmlns:a16="http://schemas.microsoft.com/office/drawing/2014/main" id="{14AB5FDE-E043-4E1F-A1F7-0C42E515795F}"/>
                </a:ext>
              </a:extLst>
            </p:cNvPr>
            <p:cNvCxnSpPr>
              <a:cxnSpLocks/>
            </p:cNvCxnSpPr>
            <p:nvPr/>
          </p:nvCxnSpPr>
          <p:spPr>
            <a:xfrm>
              <a:off x="8599004"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單箭頭接點 66">
              <a:extLst>
                <a:ext uri="{FF2B5EF4-FFF2-40B4-BE49-F238E27FC236}">
                  <a16:creationId xmlns:a16="http://schemas.microsoft.com/office/drawing/2014/main" id="{871D5108-D74F-4340-BC7D-5D11BD300498}"/>
                </a:ext>
              </a:extLst>
            </p:cNvPr>
            <p:cNvCxnSpPr>
              <a:cxnSpLocks/>
            </p:cNvCxnSpPr>
            <p:nvPr/>
          </p:nvCxnSpPr>
          <p:spPr>
            <a:xfrm>
              <a:off x="4114982"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8" name="群組 67">
              <a:extLst>
                <a:ext uri="{FF2B5EF4-FFF2-40B4-BE49-F238E27FC236}">
                  <a16:creationId xmlns:a16="http://schemas.microsoft.com/office/drawing/2014/main" id="{3182F8B5-9ECD-489B-99AD-51F0F1C33A9F}"/>
                </a:ext>
              </a:extLst>
            </p:cNvPr>
            <p:cNvGrpSpPr/>
            <p:nvPr/>
          </p:nvGrpSpPr>
          <p:grpSpPr>
            <a:xfrm>
              <a:off x="5054184" y="5284134"/>
              <a:ext cx="861060" cy="890254"/>
              <a:chOff x="4100657" y="4273363"/>
              <a:chExt cx="861060" cy="890254"/>
            </a:xfrm>
          </p:grpSpPr>
          <p:pic>
            <p:nvPicPr>
              <p:cNvPr id="84" name="圖片 83">
                <a:extLst>
                  <a:ext uri="{FF2B5EF4-FFF2-40B4-BE49-F238E27FC236}">
                    <a16:creationId xmlns:a16="http://schemas.microsoft.com/office/drawing/2014/main" id="{1915C73D-3F08-4D20-AFFF-B2510BA11CA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5" name="文字方塊 84">
                <a:extLst>
                  <a:ext uri="{FF2B5EF4-FFF2-40B4-BE49-F238E27FC236}">
                    <a16:creationId xmlns:a16="http://schemas.microsoft.com/office/drawing/2014/main" id="{507E23F1-F80E-4CBB-8293-EF6A2BA18991}"/>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69" name="群組 68">
              <a:extLst>
                <a:ext uri="{FF2B5EF4-FFF2-40B4-BE49-F238E27FC236}">
                  <a16:creationId xmlns:a16="http://schemas.microsoft.com/office/drawing/2014/main" id="{02CFA586-06FA-4D6A-AA45-01482ECEA824}"/>
                </a:ext>
              </a:extLst>
            </p:cNvPr>
            <p:cNvGrpSpPr/>
            <p:nvPr/>
          </p:nvGrpSpPr>
          <p:grpSpPr>
            <a:xfrm>
              <a:off x="7048618" y="5281606"/>
              <a:ext cx="861060" cy="890254"/>
              <a:chOff x="4100657" y="4273363"/>
              <a:chExt cx="861060" cy="890254"/>
            </a:xfrm>
          </p:grpSpPr>
          <p:pic>
            <p:nvPicPr>
              <p:cNvPr id="82" name="圖片 81">
                <a:extLst>
                  <a:ext uri="{FF2B5EF4-FFF2-40B4-BE49-F238E27FC236}">
                    <a16:creationId xmlns:a16="http://schemas.microsoft.com/office/drawing/2014/main" id="{7F5EF7A5-D86A-4E88-A624-62C289E0722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3" name="文字方塊 82">
                <a:extLst>
                  <a:ext uri="{FF2B5EF4-FFF2-40B4-BE49-F238E27FC236}">
                    <a16:creationId xmlns:a16="http://schemas.microsoft.com/office/drawing/2014/main" id="{78776317-44EF-4377-AD8A-29273E7F0524}"/>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70" name="直線單箭頭接點 69">
              <a:extLst>
                <a:ext uri="{FF2B5EF4-FFF2-40B4-BE49-F238E27FC236}">
                  <a16:creationId xmlns:a16="http://schemas.microsoft.com/office/drawing/2014/main" id="{394FCDE4-978A-416C-8C08-97666F83BDA5}"/>
                </a:ext>
              </a:extLst>
            </p:cNvPr>
            <p:cNvCxnSpPr>
              <a:cxnSpLocks/>
            </p:cNvCxnSpPr>
            <p:nvPr/>
          </p:nvCxnSpPr>
          <p:spPr>
            <a:xfrm>
              <a:off x="4907145"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單箭頭接點 70">
              <a:extLst>
                <a:ext uri="{FF2B5EF4-FFF2-40B4-BE49-F238E27FC236}">
                  <a16:creationId xmlns:a16="http://schemas.microsoft.com/office/drawing/2014/main" id="{B221734D-668B-422F-A905-241AF0F062A9}"/>
                </a:ext>
              </a:extLst>
            </p:cNvPr>
            <p:cNvCxnSpPr>
              <a:cxnSpLocks/>
            </p:cNvCxnSpPr>
            <p:nvPr/>
          </p:nvCxnSpPr>
          <p:spPr>
            <a:xfrm>
              <a:off x="7806842"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文字方塊 71">
              <a:extLst>
                <a:ext uri="{FF2B5EF4-FFF2-40B4-BE49-F238E27FC236}">
                  <a16:creationId xmlns:a16="http://schemas.microsoft.com/office/drawing/2014/main" id="{6032D422-C66C-474A-9184-6369E01DC9D2}"/>
                </a:ext>
              </a:extLst>
            </p:cNvPr>
            <p:cNvSpPr txBox="1"/>
            <p:nvPr/>
          </p:nvSpPr>
          <p:spPr>
            <a:xfrm>
              <a:off x="4224498" y="4656656"/>
              <a:ext cx="955643"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73" name="圖片 72">
              <a:extLst>
                <a:ext uri="{FF2B5EF4-FFF2-40B4-BE49-F238E27FC236}">
                  <a16:creationId xmlns:a16="http://schemas.microsoft.com/office/drawing/2014/main" id="{5347C0C7-19D9-4CF1-A25E-13BCDA526B97}"/>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4459589" y="4297967"/>
              <a:ext cx="360000" cy="360000"/>
            </a:xfrm>
            <a:prstGeom prst="rect">
              <a:avLst/>
            </a:prstGeom>
          </p:spPr>
        </p:pic>
        <p:cxnSp>
          <p:nvCxnSpPr>
            <p:cNvPr id="74" name="直線單箭頭接點 73">
              <a:extLst>
                <a:ext uri="{FF2B5EF4-FFF2-40B4-BE49-F238E27FC236}">
                  <a16:creationId xmlns:a16="http://schemas.microsoft.com/office/drawing/2014/main" id="{022F2479-C360-445A-B21F-CC64081E12C7}"/>
                </a:ext>
              </a:extLst>
            </p:cNvPr>
            <p:cNvCxnSpPr>
              <a:cxnSpLocks/>
            </p:cNvCxnSpPr>
            <p:nvPr/>
          </p:nvCxnSpPr>
          <p:spPr>
            <a:xfrm>
              <a:off x="4653353" y="4956656"/>
              <a:ext cx="0" cy="37856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文字方塊 74">
              <a:extLst>
                <a:ext uri="{FF2B5EF4-FFF2-40B4-BE49-F238E27FC236}">
                  <a16:creationId xmlns:a16="http://schemas.microsoft.com/office/drawing/2014/main" id="{CAB44E7F-AABC-46EA-A3B9-0CB7B2B1F794}"/>
                </a:ext>
              </a:extLst>
            </p:cNvPr>
            <p:cNvSpPr txBox="1"/>
            <p:nvPr/>
          </p:nvSpPr>
          <p:spPr>
            <a:xfrm>
              <a:off x="7752090" y="4676953"/>
              <a:ext cx="1165117"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Public key</a:t>
              </a:r>
              <a:endParaRPr lang="zh-TW" altLang="en-US" sz="1100" dirty="0">
                <a:latin typeface="Times New Roman" panose="02020603050405020304" pitchFamily="18" charset="0"/>
                <a:cs typeface="Times New Roman" panose="02020603050405020304" pitchFamily="18" charset="0"/>
              </a:endParaRPr>
            </a:p>
          </p:txBody>
        </p:sp>
        <p:pic>
          <p:nvPicPr>
            <p:cNvPr id="76" name="圖片 75">
              <a:extLst>
                <a:ext uri="{FF2B5EF4-FFF2-40B4-BE49-F238E27FC236}">
                  <a16:creationId xmlns:a16="http://schemas.microsoft.com/office/drawing/2014/main" id="{7A84D47C-5B2C-4F04-8B6D-ED401D9DCA6C}"/>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122374" y="4295218"/>
              <a:ext cx="360000" cy="360000"/>
            </a:xfrm>
            <a:prstGeom prst="rect">
              <a:avLst/>
            </a:prstGeom>
          </p:spPr>
        </p:pic>
        <p:pic>
          <p:nvPicPr>
            <p:cNvPr id="77" name="圖形 76" descr="建築物">
              <a:extLst>
                <a:ext uri="{FF2B5EF4-FFF2-40B4-BE49-F238E27FC236}">
                  <a16:creationId xmlns:a16="http://schemas.microsoft.com/office/drawing/2014/main" id="{7CEA13B9-E95B-49C1-A1FA-B78D752E501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105757" y="5227424"/>
              <a:ext cx="758171" cy="758171"/>
            </a:xfrm>
            <a:prstGeom prst="rect">
              <a:avLst/>
            </a:prstGeom>
          </p:spPr>
        </p:pic>
        <p:cxnSp>
          <p:nvCxnSpPr>
            <p:cNvPr id="78" name="接點: 肘形 77">
              <a:extLst>
                <a:ext uri="{FF2B5EF4-FFF2-40B4-BE49-F238E27FC236}">
                  <a16:creationId xmlns:a16="http://schemas.microsoft.com/office/drawing/2014/main" id="{10CBFA0D-CC84-4FDF-B948-E814500288C0}"/>
                </a:ext>
              </a:extLst>
            </p:cNvPr>
            <p:cNvCxnSpPr>
              <a:stCxn id="84" idx="3"/>
              <a:endCxn id="77" idx="1"/>
            </p:cNvCxnSpPr>
            <p:nvPr/>
          </p:nvCxnSpPr>
          <p:spPr>
            <a:xfrm flipV="1">
              <a:off x="5805822" y="5606510"/>
              <a:ext cx="299935" cy="16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接點: 肘形 78">
              <a:extLst>
                <a:ext uri="{FF2B5EF4-FFF2-40B4-BE49-F238E27FC236}">
                  <a16:creationId xmlns:a16="http://schemas.microsoft.com/office/drawing/2014/main" id="{6D4A65D6-54BC-4494-808E-287F4B92C499}"/>
                </a:ext>
              </a:extLst>
            </p:cNvPr>
            <p:cNvCxnSpPr>
              <a:stCxn id="77" idx="3"/>
              <a:endCxn id="82" idx="1"/>
            </p:cNvCxnSpPr>
            <p:nvPr/>
          </p:nvCxnSpPr>
          <p:spPr>
            <a:xfrm flipV="1">
              <a:off x="6863928" y="5605606"/>
              <a:ext cx="288328" cy="90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接點: 肘形 79">
              <a:extLst>
                <a:ext uri="{FF2B5EF4-FFF2-40B4-BE49-F238E27FC236}">
                  <a16:creationId xmlns:a16="http://schemas.microsoft.com/office/drawing/2014/main" id="{58A52A8C-43A1-4220-AD4A-966FF3CB5417}"/>
                </a:ext>
              </a:extLst>
            </p:cNvPr>
            <p:cNvCxnSpPr>
              <a:cxnSpLocks/>
              <a:stCxn id="75" idx="2"/>
              <a:endCxn id="81" idx="2"/>
            </p:cNvCxnSpPr>
            <p:nvPr/>
          </p:nvCxnSpPr>
          <p:spPr>
            <a:xfrm rot="16200000" flipH="1">
              <a:off x="8167572" y="5141439"/>
              <a:ext cx="334457" cy="3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矩形 80">
              <a:extLst>
                <a:ext uri="{FF2B5EF4-FFF2-40B4-BE49-F238E27FC236}">
                  <a16:creationId xmlns:a16="http://schemas.microsoft.com/office/drawing/2014/main" id="{97548129-E746-4BAB-815B-92DD5E284303}"/>
                </a:ext>
              </a:extLst>
            </p:cNvPr>
            <p:cNvSpPr/>
            <p:nvPr/>
          </p:nvSpPr>
          <p:spPr>
            <a:xfrm flipV="1">
              <a:off x="8312095" y="5308821"/>
              <a:ext cx="45719" cy="544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100"/>
            </a:p>
          </p:txBody>
        </p:sp>
      </p:grpSp>
      <p:sp>
        <p:nvSpPr>
          <p:cNvPr id="2" name="投影片編號版面配置區 1">
            <a:extLst>
              <a:ext uri="{FF2B5EF4-FFF2-40B4-BE49-F238E27FC236}">
                <a16:creationId xmlns:a16="http://schemas.microsoft.com/office/drawing/2014/main" id="{DA387588-7316-F7E1-C00B-7D2567DD289F}"/>
              </a:ext>
            </a:extLst>
          </p:cNvPr>
          <p:cNvSpPr>
            <a:spLocks noGrp="1"/>
          </p:cNvSpPr>
          <p:nvPr>
            <p:ph type="sldNum" sz="quarter" idx="12"/>
          </p:nvPr>
        </p:nvSpPr>
        <p:spPr/>
        <p:txBody>
          <a:bodyPr/>
          <a:lstStyle/>
          <a:p>
            <a:fld id="{565CE74E-AB26-4998-AD42-012C4C1AD076}" type="slidenum">
              <a:rPr lang="zh-CN" altLang="en-US" smtClean="0"/>
              <a:t>5</a:t>
            </a:fld>
            <a:endParaRPr lang="zh-CN" altLang="en-US" dirty="0"/>
          </a:p>
        </p:txBody>
      </p:sp>
    </p:spTree>
    <p:extLst>
      <p:ext uri="{BB962C8B-B14F-4D97-AF65-F5344CB8AC3E}">
        <p14:creationId xmlns:p14="http://schemas.microsoft.com/office/powerpoint/2010/main" val="258762735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6729B644-50D7-6486-31DC-A76B410D875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42F70C-AE11-01DA-E3A1-6034642EF361}"/>
              </a:ext>
            </a:extLst>
          </p:cNvPr>
          <p:cNvGrpSpPr/>
          <p:nvPr/>
        </p:nvGrpSpPr>
        <p:grpSpPr>
          <a:xfrm>
            <a:off x="568443" y="319365"/>
            <a:ext cx="2661872" cy="461665"/>
            <a:chOff x="568442" y="319364"/>
            <a:chExt cx="2661872" cy="461666"/>
          </a:xfrm>
        </p:grpSpPr>
        <p:sp>
          <p:nvSpPr>
            <p:cNvPr id="55" name="文本框 23">
              <a:extLst>
                <a:ext uri="{FF2B5EF4-FFF2-40B4-BE49-F238E27FC236}">
                  <a16:creationId xmlns:a16="http://schemas.microsoft.com/office/drawing/2014/main" id="{995D281F-1B11-D13F-1FCC-6635B1D3CEB9}"/>
                </a:ext>
              </a:extLst>
            </p:cNvPr>
            <p:cNvSpPr txBox="1"/>
            <p:nvPr/>
          </p:nvSpPr>
          <p:spPr>
            <a:xfrm>
              <a:off x="665958" y="319364"/>
              <a:ext cx="256435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Theta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𝛉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75F5F05-2FF8-96DD-9D91-CEA05FCDBCD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C9B2F984-9BBE-94E9-68AF-5B368B6E186E}"/>
              </a:ext>
            </a:extLst>
          </p:cNvPr>
          <p:cNvSpPr txBox="1"/>
          <p:nvPr/>
        </p:nvSpPr>
        <p:spPr>
          <a:xfrm>
            <a:off x="660861" y="998249"/>
            <a:ext cx="8026090" cy="1845826"/>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C[x] = A[x, 0] ⊕ A[x, 1] ⊕ A[x, 2] ⊕ A[x, 3] ⊕ A[x, 4]	∀ x in 0...4 </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D[x] = C[x − 1] ⊕ ROT(C[x + 1], 1)	∀ x in 0...4 </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A[x, y] ⊕ D[x]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942050EE-D616-2CB5-FBFE-4DD520D8C64A}"/>
              </a:ext>
            </a:extLst>
          </p:cNvPr>
          <p:cNvPicPr>
            <a:picLocks noChangeAspect="1"/>
          </p:cNvPicPr>
          <p:nvPr/>
        </p:nvPicPr>
        <p:blipFill>
          <a:blip r:embed="rId3"/>
          <a:stretch>
            <a:fillRect/>
          </a:stretch>
        </p:blipFill>
        <p:spPr>
          <a:xfrm>
            <a:off x="237045" y="3142436"/>
            <a:ext cx="3500656" cy="3564112"/>
          </a:xfrm>
          <a:prstGeom prst="rect">
            <a:avLst/>
          </a:prstGeom>
        </p:spPr>
      </p:pic>
      <p:pic>
        <p:nvPicPr>
          <p:cNvPr id="65" name="圖片 64">
            <a:extLst>
              <a:ext uri="{FF2B5EF4-FFF2-40B4-BE49-F238E27FC236}">
                <a16:creationId xmlns:a16="http://schemas.microsoft.com/office/drawing/2014/main" id="{CB51CEBE-15AF-D15B-C0E1-61759EADEE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1170" y="3488961"/>
            <a:ext cx="6649564" cy="2724152"/>
          </a:xfrm>
          <a:prstGeom prst="rect">
            <a:avLst/>
          </a:prstGeom>
        </p:spPr>
      </p:pic>
      <p:sp>
        <p:nvSpPr>
          <p:cNvPr id="70" name="箭號: 向右 69">
            <a:extLst>
              <a:ext uri="{FF2B5EF4-FFF2-40B4-BE49-F238E27FC236}">
                <a16:creationId xmlns:a16="http://schemas.microsoft.com/office/drawing/2014/main" id="{9A934F45-57D7-6F5A-6E92-B0F2DF6C8B6A}"/>
              </a:ext>
            </a:extLst>
          </p:cNvPr>
          <p:cNvSpPr/>
          <p:nvPr/>
        </p:nvSpPr>
        <p:spPr>
          <a:xfrm>
            <a:off x="3790929" y="4851037"/>
            <a:ext cx="716631" cy="15226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1" name="圖片 70">
            <a:extLst>
              <a:ext uri="{FF2B5EF4-FFF2-40B4-BE49-F238E27FC236}">
                <a16:creationId xmlns:a16="http://schemas.microsoft.com/office/drawing/2014/main" id="{BE493D96-23AF-C5A6-B363-66B61C0C229A}"/>
              </a:ext>
            </a:extLst>
          </p:cNvPr>
          <p:cNvPicPr>
            <a:picLocks noChangeAspect="1"/>
          </p:cNvPicPr>
          <p:nvPr/>
        </p:nvPicPr>
        <p:blipFill>
          <a:blip r:embed="rId3"/>
          <a:srcRect t="75522" r="77023"/>
          <a:stretch/>
        </p:blipFill>
        <p:spPr>
          <a:xfrm>
            <a:off x="4532188" y="5812077"/>
            <a:ext cx="804355" cy="872437"/>
          </a:xfrm>
          <a:prstGeom prst="rect">
            <a:avLst/>
          </a:prstGeom>
        </p:spPr>
      </p:pic>
      <p:sp>
        <p:nvSpPr>
          <p:cNvPr id="2" name="投影片編號版面配置區 1">
            <a:extLst>
              <a:ext uri="{FF2B5EF4-FFF2-40B4-BE49-F238E27FC236}">
                <a16:creationId xmlns:a16="http://schemas.microsoft.com/office/drawing/2014/main" id="{880AD201-3FAD-A7E2-BE20-E06A978AE0B3}"/>
              </a:ext>
            </a:extLst>
          </p:cNvPr>
          <p:cNvSpPr>
            <a:spLocks noGrp="1"/>
          </p:cNvSpPr>
          <p:nvPr>
            <p:ph type="sldNum" sz="quarter" idx="12"/>
          </p:nvPr>
        </p:nvSpPr>
        <p:spPr/>
        <p:txBody>
          <a:bodyPr/>
          <a:lstStyle/>
          <a:p>
            <a:fld id="{565CE74E-AB26-4998-AD42-012C4C1AD076}" type="slidenum">
              <a:rPr lang="zh-CN" altLang="en-US" smtClean="0"/>
              <a:t>50</a:t>
            </a:fld>
            <a:endParaRPr lang="zh-CN" altLang="en-US" dirty="0"/>
          </a:p>
        </p:txBody>
      </p:sp>
    </p:spTree>
    <p:extLst>
      <p:ext uri="{BB962C8B-B14F-4D97-AF65-F5344CB8AC3E}">
        <p14:creationId xmlns:p14="http://schemas.microsoft.com/office/powerpoint/2010/main" val="211048384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3BDE4BD-F1BA-0634-574A-78C97BF6AED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5208042-5D3A-02D0-AAF2-13903B777E5E}"/>
              </a:ext>
            </a:extLst>
          </p:cNvPr>
          <p:cNvGrpSpPr/>
          <p:nvPr/>
        </p:nvGrpSpPr>
        <p:grpSpPr>
          <a:xfrm>
            <a:off x="568443" y="319365"/>
            <a:ext cx="3709402" cy="461665"/>
            <a:chOff x="568442" y="319364"/>
            <a:chExt cx="3709402" cy="461666"/>
          </a:xfrm>
        </p:grpSpPr>
        <p:sp>
          <p:nvSpPr>
            <p:cNvPr id="55" name="文本框 23">
              <a:extLst>
                <a:ext uri="{FF2B5EF4-FFF2-40B4-BE49-F238E27FC236}">
                  <a16:creationId xmlns:a16="http://schemas.microsoft.com/office/drawing/2014/main" id="{35FC6B78-F82B-F919-4680-E6789A101BBA}"/>
                </a:ext>
              </a:extLst>
            </p:cNvPr>
            <p:cNvSpPr txBox="1"/>
            <p:nvPr/>
          </p:nvSpPr>
          <p:spPr>
            <a:xfrm>
              <a:off x="665958" y="319364"/>
              <a:ext cx="361188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Rho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𝝆 </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and Pi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𝝅  </a:t>
              </a:r>
            </a:p>
          </p:txBody>
        </p:sp>
        <p:sp>
          <p:nvSpPr>
            <p:cNvPr id="56" name="等腰三角形 55">
              <a:extLst>
                <a:ext uri="{FF2B5EF4-FFF2-40B4-BE49-F238E27FC236}">
                  <a16:creationId xmlns:a16="http://schemas.microsoft.com/office/drawing/2014/main" id="{84E1DF0B-D4FC-C547-21F7-B3872CA09ED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9CAAB33C-9DDD-B5EB-D06A-ED796B701D5B}"/>
              </a:ext>
            </a:extLst>
          </p:cNvPr>
          <p:cNvSpPr txBox="1"/>
          <p:nvPr/>
        </p:nvSpPr>
        <p:spPr>
          <a:xfrm>
            <a:off x="660861" y="998249"/>
            <a:ext cx="8026090" cy="614079"/>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B[y, 2x + 3y] = ROT(A[x, y], r[x,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DB9E6265-D8C9-AEDE-BA8D-546441975712}"/>
              </a:ext>
            </a:extLst>
          </p:cNvPr>
          <p:cNvPicPr>
            <a:picLocks noChangeAspect="1"/>
          </p:cNvPicPr>
          <p:nvPr/>
        </p:nvPicPr>
        <p:blipFill rotWithShape="1">
          <a:blip r:embed="rId3"/>
          <a:srcRect l="3153" t="3930" b="20604"/>
          <a:stretch/>
        </p:blipFill>
        <p:spPr>
          <a:xfrm>
            <a:off x="707774" y="2247372"/>
            <a:ext cx="5374238" cy="1905585"/>
          </a:xfrm>
          <a:prstGeom prst="rect">
            <a:avLst/>
          </a:prstGeom>
        </p:spPr>
      </p:pic>
      <p:graphicFrame>
        <p:nvGraphicFramePr>
          <p:cNvPr id="6" name="表格 5">
            <a:extLst>
              <a:ext uri="{FF2B5EF4-FFF2-40B4-BE49-F238E27FC236}">
                <a16:creationId xmlns:a16="http://schemas.microsoft.com/office/drawing/2014/main" id="{DE9A77F0-E080-771A-4056-8E1CDB800791}"/>
              </a:ext>
            </a:extLst>
          </p:cNvPr>
          <p:cNvGraphicFramePr>
            <a:graphicFrameLocks noGrp="1"/>
          </p:cNvGraphicFramePr>
          <p:nvPr>
            <p:extLst>
              <p:ext uri="{D42A27DB-BD31-4B8C-83A1-F6EECF244321}">
                <p14:modId xmlns:p14="http://schemas.microsoft.com/office/powerpoint/2010/main" val="3842918334"/>
              </p:ext>
            </p:extLst>
          </p:nvPr>
        </p:nvGraphicFramePr>
        <p:xfrm>
          <a:off x="970039" y="4521817"/>
          <a:ext cx="3307806" cy="1615376"/>
        </p:xfrm>
        <a:graphic>
          <a:graphicData uri="http://schemas.openxmlformats.org/drawingml/2006/table">
            <a:tbl>
              <a:tblPr firstRow="1" bandRow="1">
                <a:tableStyleId>{616DA210-FB5B-4158-B5E0-FEB733F419BA}</a:tableStyleId>
              </a:tblPr>
              <a:tblGrid>
                <a:gridCol w="551301">
                  <a:extLst>
                    <a:ext uri="{9D8B030D-6E8A-4147-A177-3AD203B41FA5}">
                      <a16:colId xmlns:a16="http://schemas.microsoft.com/office/drawing/2014/main" val="3614025825"/>
                    </a:ext>
                  </a:extLst>
                </a:gridCol>
                <a:gridCol w="551301">
                  <a:extLst>
                    <a:ext uri="{9D8B030D-6E8A-4147-A177-3AD203B41FA5}">
                      <a16:colId xmlns:a16="http://schemas.microsoft.com/office/drawing/2014/main" val="2404859464"/>
                    </a:ext>
                  </a:extLst>
                </a:gridCol>
                <a:gridCol w="551301">
                  <a:extLst>
                    <a:ext uri="{9D8B030D-6E8A-4147-A177-3AD203B41FA5}">
                      <a16:colId xmlns:a16="http://schemas.microsoft.com/office/drawing/2014/main" val="3311957823"/>
                    </a:ext>
                  </a:extLst>
                </a:gridCol>
                <a:gridCol w="551301">
                  <a:extLst>
                    <a:ext uri="{9D8B030D-6E8A-4147-A177-3AD203B41FA5}">
                      <a16:colId xmlns:a16="http://schemas.microsoft.com/office/drawing/2014/main" val="4005269230"/>
                    </a:ext>
                  </a:extLst>
                </a:gridCol>
                <a:gridCol w="551301">
                  <a:extLst>
                    <a:ext uri="{9D8B030D-6E8A-4147-A177-3AD203B41FA5}">
                      <a16:colId xmlns:a16="http://schemas.microsoft.com/office/drawing/2014/main" val="1568460107"/>
                    </a:ext>
                  </a:extLst>
                </a:gridCol>
                <a:gridCol w="551301">
                  <a:extLst>
                    <a:ext uri="{9D8B030D-6E8A-4147-A177-3AD203B41FA5}">
                      <a16:colId xmlns:a16="http://schemas.microsoft.com/office/drawing/2014/main" val="2309047448"/>
                    </a:ext>
                  </a:extLst>
                </a:gridCol>
              </a:tblGrid>
              <a:tr h="266662">
                <a:tc>
                  <a:txBody>
                    <a:bodyPr/>
                    <a:lstStyle/>
                    <a:p>
                      <a:endParaRPr lang="zh-TW" altLang="en-US" sz="1100"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solidFill>
                      <a:schemeClr val="accent5">
                        <a:lumMod val="10000"/>
                        <a:lumOff val="90000"/>
                      </a:schemeClr>
                    </a:solidFill>
                  </a:tcPr>
                </a:tc>
                <a:tc>
                  <a:txBody>
                    <a:bodyPr/>
                    <a:lstStyle/>
                    <a:p>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3</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4</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a:t>
                      </a:r>
                      <a:r>
                        <a:rPr lang="en-US" altLang="zh-TW" sz="1100" baseline="0" dirty="0">
                          <a:latin typeface="Times New Roman" panose="02020603050405020304" pitchFamily="18" charset="0"/>
                          <a:cs typeface="Times New Roman" panose="02020603050405020304" pitchFamily="18" charset="0"/>
                        </a:rPr>
                        <a:t> 0</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1</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2</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extLst>
                  <a:ext uri="{0D108BD9-81ED-4DB2-BD59-A6C34878D82A}">
                    <a16:rowId xmlns:a16="http://schemas.microsoft.com/office/drawing/2014/main" val="2980161464"/>
                  </a:ext>
                </a:extLst>
              </a:tr>
              <a:tr h="266662">
                <a:tc>
                  <a:txBody>
                    <a:bodyPr/>
                    <a:lstStyle/>
                    <a:p>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2</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39</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1333451727"/>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1</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13278592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0</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27</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407945109"/>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4</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01144380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3</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4263992491"/>
                  </a:ext>
                </a:extLst>
              </a:tr>
            </a:tbl>
          </a:graphicData>
        </a:graphic>
      </p:graphicFrame>
      <p:grpSp>
        <p:nvGrpSpPr>
          <p:cNvPr id="12" name="群組 11">
            <a:extLst>
              <a:ext uri="{FF2B5EF4-FFF2-40B4-BE49-F238E27FC236}">
                <a16:creationId xmlns:a16="http://schemas.microsoft.com/office/drawing/2014/main" id="{E042A407-FE75-F1E7-7332-118CF3DEB6B5}"/>
              </a:ext>
            </a:extLst>
          </p:cNvPr>
          <p:cNvGrpSpPr/>
          <p:nvPr/>
        </p:nvGrpSpPr>
        <p:grpSpPr>
          <a:xfrm>
            <a:off x="6610874" y="1965752"/>
            <a:ext cx="3570051" cy="2252443"/>
            <a:chOff x="7037349" y="1982720"/>
            <a:chExt cx="3570051" cy="2252443"/>
          </a:xfrm>
        </p:grpSpPr>
        <p:pic>
          <p:nvPicPr>
            <p:cNvPr id="8" name="圖片 7">
              <a:extLst>
                <a:ext uri="{FF2B5EF4-FFF2-40B4-BE49-F238E27FC236}">
                  <a16:creationId xmlns:a16="http://schemas.microsoft.com/office/drawing/2014/main" id="{DFA572CE-A7A6-794A-BD08-AFA0236CEB0F}"/>
                </a:ext>
              </a:extLst>
            </p:cNvPr>
            <p:cNvPicPr>
              <a:picLocks noChangeAspect="1"/>
            </p:cNvPicPr>
            <p:nvPr/>
          </p:nvPicPr>
          <p:blipFill>
            <a:blip r:embed="rId4"/>
            <a:stretch>
              <a:fillRect/>
            </a:stretch>
          </p:blipFill>
          <p:spPr>
            <a:xfrm>
              <a:off x="7603507" y="1982720"/>
              <a:ext cx="3003893" cy="2187092"/>
            </a:xfrm>
            <a:prstGeom prst="rect">
              <a:avLst/>
            </a:prstGeom>
          </p:spPr>
        </p:pic>
        <p:pic>
          <p:nvPicPr>
            <p:cNvPr id="9" name="圖片 8">
              <a:extLst>
                <a:ext uri="{FF2B5EF4-FFF2-40B4-BE49-F238E27FC236}">
                  <a16:creationId xmlns:a16="http://schemas.microsoft.com/office/drawing/2014/main" id="{C2ADE487-71A5-1208-FA25-11FD122C0E88}"/>
                </a:ext>
              </a:extLst>
            </p:cNvPr>
            <p:cNvPicPr>
              <a:picLocks noChangeAspect="1"/>
            </p:cNvPicPr>
            <p:nvPr/>
          </p:nvPicPr>
          <p:blipFill>
            <a:blip r:embed="rId5"/>
            <a:srcRect t="75522" r="77023"/>
            <a:stretch/>
          </p:blipFill>
          <p:spPr>
            <a:xfrm>
              <a:off x="7037349" y="3621084"/>
              <a:ext cx="566158" cy="614079"/>
            </a:xfrm>
            <a:prstGeom prst="rect">
              <a:avLst/>
            </a:prstGeom>
          </p:spPr>
        </p:pic>
      </p:grpSp>
      <p:sp>
        <p:nvSpPr>
          <p:cNvPr id="2" name="投影片編號版面配置區 1">
            <a:extLst>
              <a:ext uri="{FF2B5EF4-FFF2-40B4-BE49-F238E27FC236}">
                <a16:creationId xmlns:a16="http://schemas.microsoft.com/office/drawing/2014/main" id="{617DD9CC-959E-B0E2-3425-55A3738467CD}"/>
              </a:ext>
            </a:extLst>
          </p:cNvPr>
          <p:cNvSpPr>
            <a:spLocks noGrp="1"/>
          </p:cNvSpPr>
          <p:nvPr>
            <p:ph type="sldNum" sz="quarter" idx="12"/>
          </p:nvPr>
        </p:nvSpPr>
        <p:spPr/>
        <p:txBody>
          <a:bodyPr/>
          <a:lstStyle/>
          <a:p>
            <a:fld id="{565CE74E-AB26-4998-AD42-012C4C1AD076}" type="slidenum">
              <a:rPr lang="zh-CN" altLang="en-US" smtClean="0"/>
              <a:t>51</a:t>
            </a:fld>
            <a:endParaRPr lang="zh-CN" altLang="en-US" dirty="0"/>
          </a:p>
        </p:txBody>
      </p:sp>
    </p:spTree>
    <p:extLst>
      <p:ext uri="{BB962C8B-B14F-4D97-AF65-F5344CB8AC3E}">
        <p14:creationId xmlns:p14="http://schemas.microsoft.com/office/powerpoint/2010/main" val="51941367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B8104DC-FA62-5BCC-1D11-149B5A0C42C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B2FF678-FE3B-27BD-84E5-8358FB0336EC}"/>
              </a:ext>
            </a:extLst>
          </p:cNvPr>
          <p:cNvGrpSpPr/>
          <p:nvPr/>
        </p:nvGrpSpPr>
        <p:grpSpPr>
          <a:xfrm>
            <a:off x="568443" y="319365"/>
            <a:ext cx="2398146" cy="461665"/>
            <a:chOff x="568442" y="319364"/>
            <a:chExt cx="2398146" cy="461666"/>
          </a:xfrm>
        </p:grpSpPr>
        <p:sp>
          <p:nvSpPr>
            <p:cNvPr id="55" name="文本框 23">
              <a:extLst>
                <a:ext uri="{FF2B5EF4-FFF2-40B4-BE49-F238E27FC236}">
                  <a16:creationId xmlns:a16="http://schemas.microsoft.com/office/drawing/2014/main" id="{F392301F-754B-FF06-94FF-E8AC088BD333}"/>
                </a:ext>
              </a:extLst>
            </p:cNvPr>
            <p:cNvSpPr txBox="1"/>
            <p:nvPr/>
          </p:nvSpPr>
          <p:spPr>
            <a:xfrm>
              <a:off x="665958" y="319364"/>
              <a:ext cx="230063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Chi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𝛘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3D46F33-C4E8-29DB-5044-60C8F55CB9D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C7A9B81-4E32-BE3A-55E0-21EDB9258118}"/>
              </a:ext>
            </a:extLst>
          </p:cNvPr>
          <p:cNvSpPr txBox="1"/>
          <p:nvPr/>
        </p:nvSpPr>
        <p:spPr>
          <a:xfrm>
            <a:off x="660860" y="998249"/>
            <a:ext cx="9295939" cy="614720"/>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B[x, y] ⊕ ((NOT B[x + 1, y]) AND B[x + 2,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848071AA-003C-43A1-6514-C63CF24C7884}"/>
              </a:ext>
            </a:extLst>
          </p:cNvPr>
          <p:cNvPicPr>
            <a:picLocks noChangeAspect="1"/>
          </p:cNvPicPr>
          <p:nvPr/>
        </p:nvPicPr>
        <p:blipFill rotWithShape="1">
          <a:blip r:embed="rId3"/>
          <a:srcRect l="5430" r="10561"/>
          <a:stretch/>
        </p:blipFill>
        <p:spPr>
          <a:xfrm>
            <a:off x="4348523" y="2381924"/>
            <a:ext cx="2867576" cy="3707121"/>
          </a:xfrm>
          <a:prstGeom prst="rect">
            <a:avLst/>
          </a:prstGeom>
          <a:ln>
            <a:noFill/>
          </a:ln>
        </p:spPr>
      </p:pic>
      <p:pic>
        <p:nvPicPr>
          <p:cNvPr id="5" name="圖片 4">
            <a:extLst>
              <a:ext uri="{FF2B5EF4-FFF2-40B4-BE49-F238E27FC236}">
                <a16:creationId xmlns:a16="http://schemas.microsoft.com/office/drawing/2014/main" id="{4139CB1F-DF47-1235-2058-590A048702A5}"/>
              </a:ext>
            </a:extLst>
          </p:cNvPr>
          <p:cNvPicPr>
            <a:picLocks noChangeAspect="1"/>
          </p:cNvPicPr>
          <p:nvPr/>
        </p:nvPicPr>
        <p:blipFill>
          <a:blip r:embed="rId4"/>
          <a:srcRect t="75522" r="77023"/>
          <a:stretch/>
        </p:blipFill>
        <p:spPr>
          <a:xfrm>
            <a:off x="2966589" y="5177928"/>
            <a:ext cx="911631" cy="988793"/>
          </a:xfrm>
          <a:prstGeom prst="rect">
            <a:avLst/>
          </a:prstGeom>
        </p:spPr>
      </p:pic>
      <p:sp>
        <p:nvSpPr>
          <p:cNvPr id="2" name="投影片編號版面配置區 1">
            <a:extLst>
              <a:ext uri="{FF2B5EF4-FFF2-40B4-BE49-F238E27FC236}">
                <a16:creationId xmlns:a16="http://schemas.microsoft.com/office/drawing/2014/main" id="{6E5B9A42-D634-AAD9-F113-26727FAFDCBE}"/>
              </a:ext>
            </a:extLst>
          </p:cNvPr>
          <p:cNvSpPr>
            <a:spLocks noGrp="1"/>
          </p:cNvSpPr>
          <p:nvPr>
            <p:ph type="sldNum" sz="quarter" idx="12"/>
          </p:nvPr>
        </p:nvSpPr>
        <p:spPr/>
        <p:txBody>
          <a:bodyPr/>
          <a:lstStyle/>
          <a:p>
            <a:fld id="{565CE74E-AB26-4998-AD42-012C4C1AD076}" type="slidenum">
              <a:rPr lang="zh-CN" altLang="en-US" smtClean="0"/>
              <a:t>52</a:t>
            </a:fld>
            <a:endParaRPr lang="zh-CN" altLang="en-US" dirty="0"/>
          </a:p>
        </p:txBody>
      </p:sp>
    </p:spTree>
    <p:extLst>
      <p:ext uri="{BB962C8B-B14F-4D97-AF65-F5344CB8AC3E}">
        <p14:creationId xmlns:p14="http://schemas.microsoft.com/office/powerpoint/2010/main" val="123943224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AA1D97C-5972-14A0-1C3A-75D7C2DCEE9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2F3928-674B-2BB5-BB08-2E789D52A06E}"/>
              </a:ext>
            </a:extLst>
          </p:cNvPr>
          <p:cNvGrpSpPr/>
          <p:nvPr/>
        </p:nvGrpSpPr>
        <p:grpSpPr>
          <a:xfrm>
            <a:off x="568443" y="319365"/>
            <a:ext cx="2398146" cy="461665"/>
            <a:chOff x="568442" y="319364"/>
            <a:chExt cx="2398146" cy="461666"/>
          </a:xfrm>
        </p:grpSpPr>
        <p:sp>
          <p:nvSpPr>
            <p:cNvPr id="55" name="文本框 23">
              <a:extLst>
                <a:ext uri="{FF2B5EF4-FFF2-40B4-BE49-F238E27FC236}">
                  <a16:creationId xmlns:a16="http://schemas.microsoft.com/office/drawing/2014/main" id="{108FAEBA-9F9D-B2F1-665D-8291EC93315E}"/>
                </a:ext>
              </a:extLst>
            </p:cNvPr>
            <p:cNvSpPr txBox="1"/>
            <p:nvPr/>
          </p:nvSpPr>
          <p:spPr>
            <a:xfrm>
              <a:off x="665958" y="319364"/>
              <a:ext cx="230063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Iota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𝜾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0166BAE-7198-FEC1-B084-237AA142A0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F3863DD-3355-8FC7-EB9F-0E7A523A1EAA}"/>
              </a:ext>
            </a:extLst>
          </p:cNvPr>
          <p:cNvSpPr txBox="1"/>
          <p:nvPr/>
        </p:nvSpPr>
        <p:spPr>
          <a:xfrm>
            <a:off x="707051" y="742914"/>
            <a:ext cx="10416714" cy="1845185"/>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Segoe UI" panose="020B0502040204020203" pitchFamily="34" charset="0"/>
              </a:rPr>
              <a:t>The round constant for each round is generated by a linear feedback shift register (LFSR)</a:t>
            </a:r>
            <a:endPar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A[0, 0] = A[0, 0] ⊕ RC </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bits corresponding to 63, 31, 15, 7, 3, 1, and 0 are extracted</a:t>
            </a:r>
            <a:endParaRPr lang="zh-TW" altLang="en-US"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aphicFrame>
        <p:nvGraphicFramePr>
          <p:cNvPr id="3" name="表格 2">
            <a:extLst>
              <a:ext uri="{FF2B5EF4-FFF2-40B4-BE49-F238E27FC236}">
                <a16:creationId xmlns:a16="http://schemas.microsoft.com/office/drawing/2014/main" id="{7FD03392-96F1-4FB2-3280-2A81DE6F4F3F}"/>
              </a:ext>
            </a:extLst>
          </p:cNvPr>
          <p:cNvGraphicFramePr>
            <a:graphicFrameLocks noGrp="1"/>
          </p:cNvGraphicFramePr>
          <p:nvPr>
            <p:extLst>
              <p:ext uri="{D42A27DB-BD31-4B8C-83A1-F6EECF244321}">
                <p14:modId xmlns:p14="http://schemas.microsoft.com/office/powerpoint/2010/main" val="582562435"/>
              </p:ext>
            </p:extLst>
          </p:nvPr>
        </p:nvGraphicFramePr>
        <p:xfrm>
          <a:off x="813261" y="2910638"/>
          <a:ext cx="5282739" cy="3633370"/>
        </p:xfrm>
        <a:graphic>
          <a:graphicData uri="http://schemas.openxmlformats.org/drawingml/2006/table">
            <a:tbl>
              <a:tblPr firstRow="1" bandRow="1"/>
              <a:tblGrid>
                <a:gridCol w="712751">
                  <a:extLst>
                    <a:ext uri="{9D8B030D-6E8A-4147-A177-3AD203B41FA5}">
                      <a16:colId xmlns:a16="http://schemas.microsoft.com/office/drawing/2014/main" val="3048320585"/>
                    </a:ext>
                  </a:extLst>
                </a:gridCol>
                <a:gridCol w="1817636">
                  <a:extLst>
                    <a:ext uri="{9D8B030D-6E8A-4147-A177-3AD203B41FA5}">
                      <a16:colId xmlns:a16="http://schemas.microsoft.com/office/drawing/2014/main" val="467093248"/>
                    </a:ext>
                  </a:extLst>
                </a:gridCol>
                <a:gridCol w="710284">
                  <a:extLst>
                    <a:ext uri="{9D8B030D-6E8A-4147-A177-3AD203B41FA5}">
                      <a16:colId xmlns:a16="http://schemas.microsoft.com/office/drawing/2014/main" val="1287481547"/>
                    </a:ext>
                  </a:extLst>
                </a:gridCol>
                <a:gridCol w="2042068">
                  <a:extLst>
                    <a:ext uri="{9D8B030D-6E8A-4147-A177-3AD203B41FA5}">
                      <a16:colId xmlns:a16="http://schemas.microsoft.com/office/drawing/2014/main" val="910431227"/>
                    </a:ext>
                  </a:extLst>
                </a:gridCol>
              </a:tblGrid>
              <a:tr h="27949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40000"/>
                        <a:lumOff val="6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tx2">
                        <a:lumMod val="40000"/>
                        <a:lumOff val="60000"/>
                      </a:schemeClr>
                    </a:solidFill>
                  </a:tcPr>
                </a:tc>
                <a:extLst>
                  <a:ext uri="{0D108BD9-81ED-4DB2-BD59-A6C34878D82A}">
                    <a16:rowId xmlns:a16="http://schemas.microsoft.com/office/drawing/2014/main" val="3877786195"/>
                  </a:ext>
                </a:extLst>
              </a:tr>
              <a:tr h="279490">
                <a:tc>
                  <a:txBody>
                    <a:bodyPr/>
                    <a:lstStyle/>
                    <a:p>
                      <a:pPr algn="ctr"/>
                      <a:r>
                        <a:rPr lang="en-US" altLang="zh-TW" sz="1200" dirty="0"/>
                        <a:t>0 </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algn="ctr"/>
                      <a:r>
                        <a:rPr lang="en-US" altLang="zh-TW" sz="1200" dirty="0"/>
                        <a:t>0000_0000_0000_0001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16979943"/>
                  </a:ext>
                </a:extLst>
              </a:tr>
              <a:tr h="279490">
                <a:tc>
                  <a:txBody>
                    <a:bodyPr/>
                    <a:lstStyle/>
                    <a:p>
                      <a:pPr algn="ctr"/>
                      <a:r>
                        <a:rPr lang="en-US" altLang="zh-TW" sz="1200" dirty="0"/>
                        <a:t>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0000_0000_0000_8082</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91764457"/>
                  </a:ext>
                </a:extLst>
              </a:tr>
              <a:tr h="279490">
                <a:tc>
                  <a:txBody>
                    <a:bodyPr/>
                    <a:lstStyle/>
                    <a:p>
                      <a:pPr algn="ctr"/>
                      <a:r>
                        <a:rPr lang="en-US" altLang="zh-TW" sz="1200" dirty="0"/>
                        <a:t>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8000_0000_0000_8089</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52462527"/>
                  </a:ext>
                </a:extLst>
              </a:tr>
              <a:tr h="279490">
                <a:tc>
                  <a:txBody>
                    <a:bodyPr/>
                    <a:lstStyle/>
                    <a:p>
                      <a:pPr algn="ctr"/>
                      <a:r>
                        <a:rPr lang="en-US" altLang="zh-TW" sz="1200" dirty="0"/>
                        <a:t>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8000_0000_8000_0000</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8000_0000_0000_8003</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74619200"/>
                  </a:ext>
                </a:extLst>
              </a:tr>
              <a:tr h="279490">
                <a:tc>
                  <a:txBody>
                    <a:bodyPr/>
                    <a:lstStyle/>
                    <a:p>
                      <a:pPr algn="ctr"/>
                      <a:r>
                        <a:rPr lang="en-US" altLang="zh-TW" sz="1200" dirty="0"/>
                        <a:t>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0000_0000_0000_808B</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8000_0000_0000_8002</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13639474"/>
                  </a:ext>
                </a:extLst>
              </a:tr>
              <a:tr h="279490">
                <a:tc>
                  <a:txBody>
                    <a:bodyPr/>
                    <a:lstStyle/>
                    <a:p>
                      <a:pPr algn="ctr"/>
                      <a:r>
                        <a:rPr lang="en-US" altLang="zh-TW" sz="1200" dirty="0"/>
                        <a:t>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21065462"/>
                  </a:ext>
                </a:extLst>
              </a:tr>
              <a:tr h="279490">
                <a:tc>
                  <a:txBody>
                    <a:bodyPr/>
                    <a:lstStyle/>
                    <a:p>
                      <a:pPr algn="ctr"/>
                      <a:r>
                        <a:rPr lang="en-US" altLang="zh-TW" sz="1200" dirty="0"/>
                        <a:t>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82901429"/>
                  </a:ext>
                </a:extLst>
              </a:tr>
              <a:tr h="279490">
                <a:tc>
                  <a:txBody>
                    <a:bodyPr/>
                    <a:lstStyle/>
                    <a:p>
                      <a:pPr algn="ctr"/>
                      <a:r>
                        <a:rPr lang="en-US" altLang="zh-TW" sz="1200" dirty="0"/>
                        <a:t>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49030999"/>
                  </a:ext>
                </a:extLst>
              </a:tr>
              <a:tr h="279490">
                <a:tc>
                  <a:txBody>
                    <a:bodyPr/>
                    <a:lstStyle/>
                    <a:p>
                      <a:pPr algn="ctr"/>
                      <a:r>
                        <a:rPr lang="en-US" altLang="zh-TW" sz="1200" dirty="0"/>
                        <a:t>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89423578"/>
                  </a:ext>
                </a:extLst>
              </a:tr>
              <a:tr h="279490">
                <a:tc>
                  <a:txBody>
                    <a:bodyPr/>
                    <a:lstStyle/>
                    <a:p>
                      <a:pPr algn="ctr"/>
                      <a:r>
                        <a:rPr lang="en-US" altLang="zh-TW" sz="1200" dirty="0"/>
                        <a:t>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0000_0000_0000_0088</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5112634"/>
                  </a:ext>
                </a:extLst>
              </a:tr>
              <a:tr h="279490">
                <a:tc>
                  <a:txBody>
                    <a:bodyPr/>
                    <a:lstStyle/>
                    <a:p>
                      <a:pPr algn="ctr"/>
                      <a:r>
                        <a:rPr lang="en-US" altLang="zh-TW" sz="1200" dirty="0"/>
                        <a:t>10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42251855"/>
                  </a:ext>
                </a:extLst>
              </a:tr>
              <a:tr h="279490">
                <a:tc>
                  <a:txBody>
                    <a:bodyPr/>
                    <a:lstStyle/>
                    <a:p>
                      <a:pPr algn="ctr"/>
                      <a:r>
                        <a:rPr lang="en-US" altLang="zh-TW" sz="1200" dirty="0"/>
                        <a:t>11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8000_0000_8000_8008</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74408085"/>
                  </a:ext>
                </a:extLst>
              </a:tr>
            </a:tbl>
          </a:graphicData>
        </a:graphic>
      </p:graphicFrame>
      <p:grpSp>
        <p:nvGrpSpPr>
          <p:cNvPr id="14" name="群組 13">
            <a:extLst>
              <a:ext uri="{FF2B5EF4-FFF2-40B4-BE49-F238E27FC236}">
                <a16:creationId xmlns:a16="http://schemas.microsoft.com/office/drawing/2014/main" id="{242B9B5B-F91B-B189-D9B8-F874D3B9BCC3}"/>
              </a:ext>
            </a:extLst>
          </p:cNvPr>
          <p:cNvGrpSpPr/>
          <p:nvPr/>
        </p:nvGrpSpPr>
        <p:grpSpPr>
          <a:xfrm>
            <a:off x="10271530" y="897152"/>
            <a:ext cx="1704470" cy="1796267"/>
            <a:chOff x="10271530" y="897152"/>
            <a:chExt cx="1704470" cy="1796267"/>
          </a:xfrm>
        </p:grpSpPr>
        <p:pic>
          <p:nvPicPr>
            <p:cNvPr id="9" name="圖片 8">
              <a:extLst>
                <a:ext uri="{FF2B5EF4-FFF2-40B4-BE49-F238E27FC236}">
                  <a16:creationId xmlns:a16="http://schemas.microsoft.com/office/drawing/2014/main" id="{0872E71F-62F5-BAAB-5815-9312DDA9C42A}"/>
                </a:ext>
              </a:extLst>
            </p:cNvPr>
            <p:cNvPicPr>
              <a:picLocks noChangeAspect="1"/>
            </p:cNvPicPr>
            <p:nvPr/>
          </p:nvPicPr>
          <p:blipFill>
            <a:blip r:embed="rId3"/>
            <a:srcRect l="9377" t="-350" r="65764" b="10338"/>
            <a:stretch/>
          </p:blipFill>
          <p:spPr>
            <a:xfrm>
              <a:off x="10271530" y="897152"/>
              <a:ext cx="1704470" cy="1796267"/>
            </a:xfrm>
            <a:prstGeom prst="rect">
              <a:avLst/>
            </a:prstGeom>
          </p:spPr>
        </p:pic>
        <p:sp>
          <p:nvSpPr>
            <p:cNvPr id="11" name="矩形 10">
              <a:extLst>
                <a:ext uri="{FF2B5EF4-FFF2-40B4-BE49-F238E27FC236}">
                  <a16:creationId xmlns:a16="http://schemas.microsoft.com/office/drawing/2014/main" id="{ED07C601-2867-18B1-003C-490F8ABAE5E4}"/>
                </a:ext>
              </a:extLst>
            </p:cNvPr>
            <p:cNvSpPr/>
            <p:nvPr/>
          </p:nvSpPr>
          <p:spPr>
            <a:xfrm>
              <a:off x="10806112" y="1995488"/>
              <a:ext cx="171451" cy="176212"/>
            </a:xfrm>
            <a:prstGeom prst="rect">
              <a:avLst/>
            </a:prstGeom>
            <a:solidFill>
              <a:schemeClr val="accent5">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 name="投影片編號版面配置區 1">
            <a:extLst>
              <a:ext uri="{FF2B5EF4-FFF2-40B4-BE49-F238E27FC236}">
                <a16:creationId xmlns:a16="http://schemas.microsoft.com/office/drawing/2014/main" id="{49EB061C-2E58-A3E4-3BDC-D45826D35DE7}"/>
              </a:ext>
            </a:extLst>
          </p:cNvPr>
          <p:cNvSpPr>
            <a:spLocks noGrp="1"/>
          </p:cNvSpPr>
          <p:nvPr>
            <p:ph type="sldNum" sz="quarter" idx="12"/>
          </p:nvPr>
        </p:nvSpPr>
        <p:spPr/>
        <p:txBody>
          <a:bodyPr/>
          <a:lstStyle/>
          <a:p>
            <a:fld id="{565CE74E-AB26-4998-AD42-012C4C1AD076}" type="slidenum">
              <a:rPr lang="zh-CN" altLang="en-US" smtClean="0"/>
              <a:t>53</a:t>
            </a:fld>
            <a:endParaRPr lang="zh-CN" altLang="en-US" dirty="0"/>
          </a:p>
        </p:txBody>
      </p:sp>
      <p:sp>
        <p:nvSpPr>
          <p:cNvPr id="12" name="文字方塊 11">
            <a:extLst>
              <a:ext uri="{FF2B5EF4-FFF2-40B4-BE49-F238E27FC236}">
                <a16:creationId xmlns:a16="http://schemas.microsoft.com/office/drawing/2014/main" id="{C4C211AE-7DD9-C08D-10FC-BDCAD8409811}"/>
              </a:ext>
            </a:extLst>
          </p:cNvPr>
          <p:cNvSpPr txBox="1"/>
          <p:nvPr/>
        </p:nvSpPr>
        <p:spPr>
          <a:xfrm>
            <a:off x="7109139" y="3363176"/>
            <a:ext cx="4649272" cy="1200329"/>
          </a:xfrm>
          <a:prstGeom prst="rect">
            <a:avLst/>
          </a:prstGeom>
          <a:noFill/>
        </p:spPr>
        <p:txBody>
          <a:bodyPr wrap="square">
            <a:spAutoFit/>
          </a:bodyPr>
          <a:lstStyle/>
          <a:p>
            <a:r>
              <a:rPr lang="nn-NO" altLang="zh-TW" dirty="0">
                <a:latin typeface="Times New Roman" panose="02020603050405020304" pitchFamily="18" charset="0"/>
                <a:cs typeface="Times New Roman" panose="02020603050405020304" pitchFamily="18" charset="0"/>
              </a:rPr>
              <a:t>Ex.</a:t>
            </a:r>
          </a:p>
          <a:p>
            <a:br>
              <a:rPr lang="nn-NO" altLang="zh-TW" dirty="0">
                <a:latin typeface="Times New Roman" panose="02020603050405020304" pitchFamily="18" charset="0"/>
                <a:cs typeface="Times New Roman" panose="02020603050405020304" pitchFamily="18" charset="0"/>
              </a:rPr>
            </a:br>
            <a:r>
              <a:rPr lang="nn-NO" altLang="zh-TW" dirty="0">
                <a:latin typeface="Times New Roman" panose="02020603050405020304" pitchFamily="18" charset="0"/>
                <a:cs typeface="Times New Roman" panose="02020603050405020304" pitchFamily="18" charset="0"/>
              </a:rPr>
              <a:t>rc[0] = i[0] | i[4] | i[5] | i[6] | i[7] | i[10] | </a:t>
            </a:r>
          </a:p>
          <a:p>
            <a:r>
              <a:rPr lang="zh-TW" altLang="en-US" dirty="0">
                <a:latin typeface="Times New Roman" panose="02020603050405020304" pitchFamily="18" charset="0"/>
                <a:cs typeface="Times New Roman" panose="02020603050405020304" pitchFamily="18" charset="0"/>
              </a:rPr>
              <a:t>            </a:t>
            </a:r>
            <a:r>
              <a:rPr lang="nn-NO" altLang="zh-TW" dirty="0">
                <a:latin typeface="Times New Roman" panose="02020603050405020304" pitchFamily="18" charset="0"/>
                <a:cs typeface="Times New Roman" panose="02020603050405020304" pitchFamily="18" charset="0"/>
              </a:rPr>
              <a:t>i[12] | i[13] | i[14] | i[15] | i[20] | i[22];</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550940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34D5ECC-FBA8-8B44-5B45-ACE9F08C011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382E715-013F-B51E-7F94-6E7B18B50EE8}"/>
              </a:ext>
            </a:extLst>
          </p:cNvPr>
          <p:cNvGrpSpPr/>
          <p:nvPr/>
        </p:nvGrpSpPr>
        <p:grpSpPr>
          <a:xfrm>
            <a:off x="568443" y="319365"/>
            <a:ext cx="4202101" cy="461665"/>
            <a:chOff x="568442" y="319364"/>
            <a:chExt cx="4202101" cy="461666"/>
          </a:xfrm>
        </p:grpSpPr>
        <p:sp>
          <p:nvSpPr>
            <p:cNvPr id="55" name="文本框 23">
              <a:extLst>
                <a:ext uri="{FF2B5EF4-FFF2-40B4-BE49-F238E27FC236}">
                  <a16:creationId xmlns:a16="http://schemas.microsoft.com/office/drawing/2014/main" id="{2C0DF777-1B21-F30C-0784-6936F51F50A1}"/>
                </a:ext>
              </a:extLst>
            </p:cNvPr>
            <p:cNvSpPr txBox="1"/>
            <p:nvPr/>
          </p:nvSpPr>
          <p:spPr>
            <a:xfrm>
              <a:off x="665958" y="319364"/>
              <a:ext cx="410458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KECCAK-p PERMUTATIONS</a:t>
              </a:r>
            </a:p>
          </p:txBody>
        </p:sp>
        <p:sp>
          <p:nvSpPr>
            <p:cNvPr id="56" name="等腰三角形 55">
              <a:extLst>
                <a:ext uri="{FF2B5EF4-FFF2-40B4-BE49-F238E27FC236}">
                  <a16:creationId xmlns:a16="http://schemas.microsoft.com/office/drawing/2014/main" id="{E35106E7-4B65-C352-0323-E7EA1871054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3" name="表格 2">
            <a:extLst>
              <a:ext uri="{FF2B5EF4-FFF2-40B4-BE49-F238E27FC236}">
                <a16:creationId xmlns:a16="http://schemas.microsoft.com/office/drawing/2014/main" id="{BC8B0CF6-1BA0-CD71-1339-B1DF0641E5AC}"/>
              </a:ext>
            </a:extLst>
          </p:cNvPr>
          <p:cNvGraphicFramePr>
            <a:graphicFrameLocks noGrp="1"/>
          </p:cNvGraphicFramePr>
          <p:nvPr>
            <p:extLst>
              <p:ext uri="{D42A27DB-BD31-4B8C-83A1-F6EECF244321}">
                <p14:modId xmlns:p14="http://schemas.microsoft.com/office/powerpoint/2010/main" val="419034908"/>
              </p:ext>
            </p:extLst>
          </p:nvPr>
        </p:nvGraphicFramePr>
        <p:xfrm>
          <a:off x="720898" y="1100395"/>
          <a:ext cx="10304896" cy="1737360"/>
        </p:xfrm>
        <a:graphic>
          <a:graphicData uri="http://schemas.openxmlformats.org/drawingml/2006/table">
            <a:tbl>
              <a:tblPr firstRow="1" bandRow="1">
                <a:tableStyleId>{5C22544A-7EE6-4342-B048-85BDC9FD1C3A}</a:tableStyleId>
              </a:tblPr>
              <a:tblGrid>
                <a:gridCol w="1508692">
                  <a:extLst>
                    <a:ext uri="{9D8B030D-6E8A-4147-A177-3AD203B41FA5}">
                      <a16:colId xmlns:a16="http://schemas.microsoft.com/office/drawing/2014/main" val="3792585614"/>
                    </a:ext>
                  </a:extLst>
                </a:gridCol>
                <a:gridCol w="1508692">
                  <a:extLst>
                    <a:ext uri="{9D8B030D-6E8A-4147-A177-3AD203B41FA5}">
                      <a16:colId xmlns:a16="http://schemas.microsoft.com/office/drawing/2014/main" val="2984835858"/>
                    </a:ext>
                  </a:extLst>
                </a:gridCol>
                <a:gridCol w="3435476">
                  <a:extLst>
                    <a:ext uri="{9D8B030D-6E8A-4147-A177-3AD203B41FA5}">
                      <a16:colId xmlns:a16="http://schemas.microsoft.com/office/drawing/2014/main" val="2851598383"/>
                    </a:ext>
                  </a:extLst>
                </a:gridCol>
                <a:gridCol w="1284012">
                  <a:extLst>
                    <a:ext uri="{9D8B030D-6E8A-4147-A177-3AD203B41FA5}">
                      <a16:colId xmlns:a16="http://schemas.microsoft.com/office/drawing/2014/main" val="2607440677"/>
                    </a:ext>
                  </a:extLst>
                </a:gridCol>
                <a:gridCol w="1284012">
                  <a:extLst>
                    <a:ext uri="{9D8B030D-6E8A-4147-A177-3AD203B41FA5}">
                      <a16:colId xmlns:a16="http://schemas.microsoft.com/office/drawing/2014/main" val="1786365981"/>
                    </a:ext>
                  </a:extLst>
                </a:gridCol>
                <a:gridCol w="1284012">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MLDSA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Padding</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output length</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G</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1344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1088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grpSp>
        <p:nvGrpSpPr>
          <p:cNvPr id="4" name="群組 3">
            <a:extLst>
              <a:ext uri="{FF2B5EF4-FFF2-40B4-BE49-F238E27FC236}">
                <a16:creationId xmlns:a16="http://schemas.microsoft.com/office/drawing/2014/main" id="{7030E6AD-D2C7-30A1-0D46-4203B833C620}"/>
              </a:ext>
            </a:extLst>
          </p:cNvPr>
          <p:cNvGrpSpPr/>
          <p:nvPr/>
        </p:nvGrpSpPr>
        <p:grpSpPr>
          <a:xfrm>
            <a:off x="2030345" y="3157120"/>
            <a:ext cx="8131309" cy="3296307"/>
            <a:chOff x="660861" y="3020956"/>
            <a:chExt cx="8131309" cy="3296307"/>
          </a:xfrm>
        </p:grpSpPr>
        <p:pic>
          <p:nvPicPr>
            <p:cNvPr id="5" name="圖片 4">
              <a:extLst>
                <a:ext uri="{FF2B5EF4-FFF2-40B4-BE49-F238E27FC236}">
                  <a16:creationId xmlns:a16="http://schemas.microsoft.com/office/drawing/2014/main" id="{A19E052D-55E0-BD6F-C92F-421915C5B7E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6" name="圖片 5">
              <a:extLst>
                <a:ext uri="{FF2B5EF4-FFF2-40B4-BE49-F238E27FC236}">
                  <a16:creationId xmlns:a16="http://schemas.microsoft.com/office/drawing/2014/main" id="{49C52C1E-1415-FFAD-82D7-3F51F9E28DE0}"/>
                </a:ext>
              </a:extLst>
            </p:cNvPr>
            <p:cNvPicPr>
              <a:picLocks noChangeAspect="1"/>
            </p:cNvPicPr>
            <p:nvPr/>
          </p:nvPicPr>
          <p:blipFill>
            <a:blip r:embed="rId4"/>
            <a:stretch>
              <a:fillRect/>
            </a:stretch>
          </p:blipFill>
          <p:spPr>
            <a:xfrm flipV="1">
              <a:off x="7266013" y="3405612"/>
              <a:ext cx="582770" cy="110652"/>
            </a:xfrm>
            <a:prstGeom prst="rect">
              <a:avLst/>
            </a:prstGeom>
          </p:spPr>
        </p:pic>
        <p:pic>
          <p:nvPicPr>
            <p:cNvPr id="7" name="圖片 6">
              <a:extLst>
                <a:ext uri="{FF2B5EF4-FFF2-40B4-BE49-F238E27FC236}">
                  <a16:creationId xmlns:a16="http://schemas.microsoft.com/office/drawing/2014/main" id="{5EAFBB53-7608-C400-7C0B-AA5098E2506B}"/>
                </a:ext>
              </a:extLst>
            </p:cNvPr>
            <p:cNvPicPr>
              <a:picLocks noChangeAspect="1"/>
            </p:cNvPicPr>
            <p:nvPr/>
          </p:nvPicPr>
          <p:blipFill>
            <a:blip r:embed="rId4"/>
            <a:stretch>
              <a:fillRect/>
            </a:stretch>
          </p:blipFill>
          <p:spPr>
            <a:xfrm rot="10800000" flipV="1">
              <a:off x="8104181" y="3405612"/>
              <a:ext cx="582770" cy="110652"/>
            </a:xfrm>
            <a:prstGeom prst="rect">
              <a:avLst/>
            </a:prstGeom>
          </p:spPr>
        </p:pic>
        <p:grpSp>
          <p:nvGrpSpPr>
            <p:cNvPr id="9" name="群組 8">
              <a:extLst>
                <a:ext uri="{FF2B5EF4-FFF2-40B4-BE49-F238E27FC236}">
                  <a16:creationId xmlns:a16="http://schemas.microsoft.com/office/drawing/2014/main" id="{B96E1923-7ECE-D777-92C5-5DAB2103743B}"/>
                </a:ext>
              </a:extLst>
            </p:cNvPr>
            <p:cNvGrpSpPr/>
            <p:nvPr/>
          </p:nvGrpSpPr>
          <p:grpSpPr>
            <a:xfrm>
              <a:off x="7726412" y="3373581"/>
              <a:ext cx="536578" cy="226178"/>
              <a:chOff x="7726412" y="3373581"/>
              <a:chExt cx="536578" cy="226178"/>
            </a:xfrm>
          </p:grpSpPr>
          <p:pic>
            <p:nvPicPr>
              <p:cNvPr id="12" name="圖片 11">
                <a:extLst>
                  <a:ext uri="{FF2B5EF4-FFF2-40B4-BE49-F238E27FC236}">
                    <a16:creationId xmlns:a16="http://schemas.microsoft.com/office/drawing/2014/main" id="{85975118-AD9D-1871-3DDB-181FD56D5EA6}"/>
                  </a:ext>
                </a:extLst>
              </p:cNvPr>
              <p:cNvPicPr>
                <a:picLocks noChangeAspect="1"/>
              </p:cNvPicPr>
              <p:nvPr/>
            </p:nvPicPr>
            <p:blipFill>
              <a:blip r:embed="rId5"/>
              <a:stretch>
                <a:fillRect/>
              </a:stretch>
            </p:blipFill>
            <p:spPr>
              <a:xfrm>
                <a:off x="7726412" y="3373581"/>
                <a:ext cx="536578" cy="154357"/>
              </a:xfrm>
              <a:prstGeom prst="rect">
                <a:avLst/>
              </a:prstGeom>
            </p:spPr>
          </p:pic>
          <p:pic>
            <p:nvPicPr>
              <p:cNvPr id="13" name="圖片 12">
                <a:extLst>
                  <a:ext uri="{FF2B5EF4-FFF2-40B4-BE49-F238E27FC236}">
                    <a16:creationId xmlns:a16="http://schemas.microsoft.com/office/drawing/2014/main" id="{1D9365E8-A213-D78B-0F5A-0B899909838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sp>
        <p:nvSpPr>
          <p:cNvPr id="2" name="投影片編號版面配置區 1">
            <a:extLst>
              <a:ext uri="{FF2B5EF4-FFF2-40B4-BE49-F238E27FC236}">
                <a16:creationId xmlns:a16="http://schemas.microsoft.com/office/drawing/2014/main" id="{C6B92E85-8FE9-E683-31C3-A95B2AED7540}"/>
              </a:ext>
            </a:extLst>
          </p:cNvPr>
          <p:cNvSpPr>
            <a:spLocks noGrp="1"/>
          </p:cNvSpPr>
          <p:nvPr>
            <p:ph type="sldNum" sz="quarter" idx="12"/>
          </p:nvPr>
        </p:nvSpPr>
        <p:spPr/>
        <p:txBody>
          <a:bodyPr/>
          <a:lstStyle/>
          <a:p>
            <a:fld id="{565CE74E-AB26-4998-AD42-012C4C1AD076}" type="slidenum">
              <a:rPr lang="zh-CN" altLang="en-US" smtClean="0"/>
              <a:t>54</a:t>
            </a:fld>
            <a:endParaRPr lang="zh-CN" altLang="en-US" dirty="0"/>
          </a:p>
        </p:txBody>
      </p:sp>
    </p:spTree>
    <p:extLst>
      <p:ext uri="{BB962C8B-B14F-4D97-AF65-F5344CB8AC3E}">
        <p14:creationId xmlns:p14="http://schemas.microsoft.com/office/powerpoint/2010/main" val="193564008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9EB75D5-8226-F709-BA3A-197428F6608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1E34C9E-AA37-697D-0DFD-F93DF54B209F}"/>
              </a:ext>
            </a:extLst>
          </p:cNvPr>
          <p:cNvGrpSpPr/>
          <p:nvPr/>
        </p:nvGrpSpPr>
        <p:grpSpPr>
          <a:xfrm>
            <a:off x="568443" y="319365"/>
            <a:ext cx="1138186" cy="400110"/>
            <a:chOff x="568442" y="319364"/>
            <a:chExt cx="1138186" cy="400111"/>
          </a:xfrm>
        </p:grpSpPr>
        <p:sp>
          <p:nvSpPr>
            <p:cNvPr id="55" name="文本框 23">
              <a:extLst>
                <a:ext uri="{FF2B5EF4-FFF2-40B4-BE49-F238E27FC236}">
                  <a16:creationId xmlns:a16="http://schemas.microsoft.com/office/drawing/2014/main" id="{BF10068A-0FBA-2C02-9914-B18F351146C4}"/>
                </a:ext>
              </a:extLst>
            </p:cNvPr>
            <p:cNvSpPr txBox="1"/>
            <p:nvPr/>
          </p:nvSpPr>
          <p:spPr>
            <a:xfrm>
              <a:off x="665958" y="319364"/>
              <a:ext cx="1040670"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21529E2-C611-2890-CC20-C38698D914C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77" name="群組 76">
            <a:extLst>
              <a:ext uri="{FF2B5EF4-FFF2-40B4-BE49-F238E27FC236}">
                <a16:creationId xmlns:a16="http://schemas.microsoft.com/office/drawing/2014/main" id="{849E4398-70AC-563C-0D6B-37207F953D19}"/>
              </a:ext>
            </a:extLst>
          </p:cNvPr>
          <p:cNvGrpSpPr/>
          <p:nvPr/>
        </p:nvGrpSpPr>
        <p:grpSpPr>
          <a:xfrm>
            <a:off x="1186294" y="1038840"/>
            <a:ext cx="7809472" cy="5168668"/>
            <a:chOff x="271847" y="1059137"/>
            <a:chExt cx="7809472" cy="5168668"/>
          </a:xfrm>
        </p:grpSpPr>
        <p:grpSp>
          <p:nvGrpSpPr>
            <p:cNvPr id="23" name="群組 22">
              <a:extLst>
                <a:ext uri="{FF2B5EF4-FFF2-40B4-BE49-F238E27FC236}">
                  <a16:creationId xmlns:a16="http://schemas.microsoft.com/office/drawing/2014/main" id="{1618BA1C-727D-954D-52EC-3C89BCEDF1E5}"/>
                </a:ext>
              </a:extLst>
            </p:cNvPr>
            <p:cNvGrpSpPr/>
            <p:nvPr/>
          </p:nvGrpSpPr>
          <p:grpSpPr>
            <a:xfrm>
              <a:off x="271847" y="1059137"/>
              <a:ext cx="7809472" cy="5168668"/>
              <a:chOff x="271848" y="1059135"/>
              <a:chExt cx="6808564" cy="4812956"/>
            </a:xfrm>
          </p:grpSpPr>
          <p:sp>
            <p:nvSpPr>
              <p:cNvPr id="3" name="橢圓 2">
                <a:extLst>
                  <a:ext uri="{FF2B5EF4-FFF2-40B4-BE49-F238E27FC236}">
                    <a16:creationId xmlns:a16="http://schemas.microsoft.com/office/drawing/2014/main" id="{B27E55BF-3034-7496-C4FE-F2711610CB71}"/>
                  </a:ext>
                </a:extLst>
              </p:cNvPr>
              <p:cNvSpPr/>
              <p:nvPr/>
            </p:nvSpPr>
            <p:spPr>
              <a:xfrm>
                <a:off x="271848" y="2747891"/>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KeyGen</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516F9217-7B46-93F0-CCC4-77F5BA3249F2}"/>
                  </a:ext>
                </a:extLst>
              </p:cNvPr>
              <p:cNvSpPr/>
              <p:nvPr/>
            </p:nvSpPr>
            <p:spPr>
              <a:xfrm>
                <a:off x="2125363" y="1059135"/>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00D574D3-D9E5-4101-3C79-EA1C81380CCB}"/>
                  </a:ext>
                </a:extLst>
              </p:cNvPr>
              <p:cNvSpPr/>
              <p:nvPr/>
            </p:nvSpPr>
            <p:spPr>
              <a:xfrm>
                <a:off x="2125361" y="1776855"/>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ExpandA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5EBA84D8-52F5-DAD5-AF55-EF64B7175B03}"/>
                  </a:ext>
                </a:extLst>
              </p:cNvPr>
              <p:cNvSpPr/>
              <p:nvPr/>
            </p:nvSpPr>
            <p:spPr>
              <a:xfrm>
                <a:off x="2125362" y="2494577"/>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FB17AEB2-3A58-8DAD-77D1-3C8F98A90016}"/>
                  </a:ext>
                </a:extLst>
              </p:cNvPr>
              <p:cNvSpPr/>
              <p:nvPr/>
            </p:nvSpPr>
            <p:spPr>
              <a:xfrm>
                <a:off x="2125360" y="3212297"/>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580BB3DC-A398-B585-4062-49EA16ABD2ED}"/>
                  </a:ext>
                </a:extLst>
              </p:cNvPr>
              <p:cNvSpPr/>
              <p:nvPr/>
            </p:nvSpPr>
            <p:spPr>
              <a:xfrm>
                <a:off x="2125361" y="393001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Power2</a:t>
                </a:r>
              </a:p>
              <a:p>
                <a:pPr algn="ctr"/>
                <a:r>
                  <a:rPr lang="en-US" altLang="zh-TW" sz="1200" dirty="0">
                    <a:solidFill>
                      <a:schemeClr val="tx1"/>
                    </a:solidFill>
                    <a:latin typeface="Times New Roman" panose="02020603050405020304" pitchFamily="18" charset="0"/>
                    <a:cs typeface="Times New Roman" panose="02020603050405020304" pitchFamily="18" charset="0"/>
                  </a:rPr>
                  <a:t>Round</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2" name="橢圓 11">
                <a:extLst>
                  <a:ext uri="{FF2B5EF4-FFF2-40B4-BE49-F238E27FC236}">
                    <a16:creationId xmlns:a16="http://schemas.microsoft.com/office/drawing/2014/main" id="{AEF42B1B-8805-B455-9FE0-1824E2D3C606}"/>
                  </a:ext>
                </a:extLst>
              </p:cNvPr>
              <p:cNvSpPr/>
              <p:nvPr/>
            </p:nvSpPr>
            <p:spPr>
              <a:xfrm>
                <a:off x="5832379" y="1776854"/>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4" name="橢圓 13">
                <a:extLst>
                  <a:ext uri="{FF2B5EF4-FFF2-40B4-BE49-F238E27FC236}">
                    <a16:creationId xmlns:a16="http://schemas.microsoft.com/office/drawing/2014/main" id="{1444EFEF-FF0B-8A00-8B24-FBED55D2DE17}"/>
                  </a:ext>
                </a:extLst>
              </p:cNvPr>
              <p:cNvSpPr/>
              <p:nvPr/>
            </p:nvSpPr>
            <p:spPr>
              <a:xfrm>
                <a:off x="2125361" y="536545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skEncode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 name="橢圓 14">
                <a:extLst>
                  <a:ext uri="{FF2B5EF4-FFF2-40B4-BE49-F238E27FC236}">
                    <a16:creationId xmlns:a16="http://schemas.microsoft.com/office/drawing/2014/main" id="{794536E2-FE9F-E13B-9AD4-B9A7D48B6FE9}"/>
                  </a:ext>
                </a:extLst>
              </p:cNvPr>
              <p:cNvSpPr/>
              <p:nvPr/>
            </p:nvSpPr>
            <p:spPr>
              <a:xfrm>
                <a:off x="3978871" y="1776855"/>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6" name="橢圓 15">
                <a:extLst>
                  <a:ext uri="{FF2B5EF4-FFF2-40B4-BE49-F238E27FC236}">
                    <a16:creationId xmlns:a16="http://schemas.microsoft.com/office/drawing/2014/main" id="{99BCB06A-5968-5E70-36D6-AF8FE4A76887}"/>
                  </a:ext>
                </a:extLst>
              </p:cNvPr>
              <p:cNvSpPr/>
              <p:nvPr/>
            </p:nvSpPr>
            <p:spPr>
              <a:xfrm>
                <a:off x="3978872" y="464773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 name="橢圓 16">
                <a:extLst>
                  <a:ext uri="{FF2B5EF4-FFF2-40B4-BE49-F238E27FC236}">
                    <a16:creationId xmlns:a16="http://schemas.microsoft.com/office/drawing/2014/main" id="{1FD11535-164B-FCB2-1881-7C56E9CD2605}"/>
                  </a:ext>
                </a:extLst>
              </p:cNvPr>
              <p:cNvSpPr/>
              <p:nvPr/>
            </p:nvSpPr>
            <p:spPr>
              <a:xfrm>
                <a:off x="3978871" y="2494576"/>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RejBound</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7BB49EE9-9130-5DA2-4DC0-7FED7535D2EF}"/>
                  </a:ext>
                </a:extLst>
              </p:cNvPr>
              <p:cNvSpPr/>
              <p:nvPr/>
            </p:nvSpPr>
            <p:spPr>
              <a:xfrm>
                <a:off x="2125360" y="464773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pkEncode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9" name="橢圓 18">
                <a:extLst>
                  <a:ext uri="{FF2B5EF4-FFF2-40B4-BE49-F238E27FC236}">
                    <a16:creationId xmlns:a16="http://schemas.microsoft.com/office/drawing/2014/main" id="{91760F8D-FB9C-AB6C-FA12-E4051943AF95}"/>
                  </a:ext>
                </a:extLst>
              </p:cNvPr>
              <p:cNvSpPr/>
              <p:nvPr/>
            </p:nvSpPr>
            <p:spPr>
              <a:xfrm>
                <a:off x="5832379" y="1059135"/>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0" name="橢圓 19">
                <a:extLst>
                  <a:ext uri="{FF2B5EF4-FFF2-40B4-BE49-F238E27FC236}">
                    <a16:creationId xmlns:a16="http://schemas.microsoft.com/office/drawing/2014/main" id="{15B08E4A-081A-4D8E-9E66-31FD528CABFB}"/>
                  </a:ext>
                </a:extLst>
              </p:cNvPr>
              <p:cNvSpPr/>
              <p:nvPr/>
            </p:nvSpPr>
            <p:spPr>
              <a:xfrm>
                <a:off x="5832379" y="2496179"/>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1" name="橢圓 20">
                <a:extLst>
                  <a:ext uri="{FF2B5EF4-FFF2-40B4-BE49-F238E27FC236}">
                    <a16:creationId xmlns:a16="http://schemas.microsoft.com/office/drawing/2014/main" id="{2007503C-BC70-063A-EC74-88149EFBD373}"/>
                  </a:ext>
                </a:extLst>
              </p:cNvPr>
              <p:cNvSpPr/>
              <p:nvPr/>
            </p:nvSpPr>
            <p:spPr>
              <a:xfrm>
                <a:off x="5832377" y="321229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2" name="橢圓 21">
                <a:extLst>
                  <a:ext uri="{FF2B5EF4-FFF2-40B4-BE49-F238E27FC236}">
                    <a16:creationId xmlns:a16="http://schemas.microsoft.com/office/drawing/2014/main" id="{0BADB155-E74D-9FEB-BA5D-51DEE1194368}"/>
                  </a:ext>
                </a:extLst>
              </p:cNvPr>
              <p:cNvSpPr/>
              <p:nvPr/>
            </p:nvSpPr>
            <p:spPr>
              <a:xfrm>
                <a:off x="3978868" y="5365464"/>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grpSp>
        <p:cxnSp>
          <p:nvCxnSpPr>
            <p:cNvPr id="25" name="直線接點 24">
              <a:extLst>
                <a:ext uri="{FF2B5EF4-FFF2-40B4-BE49-F238E27FC236}">
                  <a16:creationId xmlns:a16="http://schemas.microsoft.com/office/drawing/2014/main" id="{5CDE58E1-686D-6548-6AC8-826C8BF8ED21}"/>
                </a:ext>
              </a:extLst>
            </p:cNvPr>
            <p:cNvCxnSpPr>
              <a:stCxn id="3" idx="6"/>
              <a:endCxn id="4" idx="2"/>
            </p:cNvCxnSpPr>
            <p:nvPr/>
          </p:nvCxnSpPr>
          <p:spPr>
            <a:xfrm flipV="1">
              <a:off x="1703350" y="1331173"/>
              <a:ext cx="694492" cy="1813569"/>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4AE31EDD-02C1-24BB-CE1F-61F96A478D94}"/>
                </a:ext>
              </a:extLst>
            </p:cNvPr>
            <p:cNvCxnSpPr>
              <a:stCxn id="3" idx="6"/>
              <a:endCxn id="6" idx="2"/>
            </p:cNvCxnSpPr>
            <p:nvPr/>
          </p:nvCxnSpPr>
          <p:spPr>
            <a:xfrm flipV="1">
              <a:off x="1703350" y="2101939"/>
              <a:ext cx="694490" cy="1042803"/>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4AA99388-2BB6-DDA9-611D-56C2C7DCA35F}"/>
                </a:ext>
              </a:extLst>
            </p:cNvPr>
            <p:cNvCxnSpPr/>
            <p:nvPr/>
          </p:nvCxnSpPr>
          <p:spPr>
            <a:xfrm>
              <a:off x="1703348" y="3144740"/>
              <a:ext cx="694486" cy="49873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A8CAD7AF-4F1F-F536-8AA8-E2798E76D45C}"/>
                </a:ext>
              </a:extLst>
            </p:cNvPr>
            <p:cNvCxnSpPr>
              <a:stCxn id="3" idx="6"/>
              <a:endCxn id="9" idx="2"/>
            </p:cNvCxnSpPr>
            <p:nvPr/>
          </p:nvCxnSpPr>
          <p:spPr>
            <a:xfrm>
              <a:off x="1703350" y="3144742"/>
              <a:ext cx="694490" cy="126949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1E2B523C-FE2C-AF2B-7003-3B71FC90F307}"/>
                </a:ext>
              </a:extLst>
            </p:cNvPr>
            <p:cNvCxnSpPr>
              <a:endCxn id="18" idx="2"/>
            </p:cNvCxnSpPr>
            <p:nvPr/>
          </p:nvCxnSpPr>
          <p:spPr>
            <a:xfrm>
              <a:off x="1703340" y="3144739"/>
              <a:ext cx="694499" cy="204026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925896CA-CACB-7FFB-A042-900554F0371E}"/>
                </a:ext>
              </a:extLst>
            </p:cNvPr>
            <p:cNvCxnSpPr/>
            <p:nvPr/>
          </p:nvCxnSpPr>
          <p:spPr>
            <a:xfrm>
              <a:off x="1703348" y="3144739"/>
              <a:ext cx="694478" cy="270965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直線接點 37">
              <a:extLst>
                <a:ext uri="{FF2B5EF4-FFF2-40B4-BE49-F238E27FC236}">
                  <a16:creationId xmlns:a16="http://schemas.microsoft.com/office/drawing/2014/main" id="{DDEB6467-5CCB-9837-78BF-91D5E4D16E57}"/>
                </a:ext>
              </a:extLst>
            </p:cNvPr>
            <p:cNvCxnSpPr>
              <a:endCxn id="15" idx="2"/>
            </p:cNvCxnSpPr>
            <p:nvPr/>
          </p:nvCxnSpPr>
          <p:spPr>
            <a:xfrm>
              <a:off x="3829327" y="2101938"/>
              <a:ext cx="694502"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0" name="直線接點 39">
              <a:extLst>
                <a:ext uri="{FF2B5EF4-FFF2-40B4-BE49-F238E27FC236}">
                  <a16:creationId xmlns:a16="http://schemas.microsoft.com/office/drawing/2014/main" id="{BB5CAAA7-14C6-8A64-03C7-50EC6D566CA0}"/>
                </a:ext>
              </a:extLst>
            </p:cNvPr>
            <p:cNvCxnSpPr>
              <a:endCxn id="17" idx="2"/>
            </p:cNvCxnSpPr>
            <p:nvPr/>
          </p:nvCxnSpPr>
          <p:spPr>
            <a:xfrm>
              <a:off x="3829337" y="2872704"/>
              <a:ext cx="694492"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2" name="直線接點 41">
              <a:extLst>
                <a:ext uri="{FF2B5EF4-FFF2-40B4-BE49-F238E27FC236}">
                  <a16:creationId xmlns:a16="http://schemas.microsoft.com/office/drawing/2014/main" id="{E1BA2F84-EECA-4E75-C187-A7B8910CF11B}"/>
                </a:ext>
              </a:extLst>
            </p:cNvPr>
            <p:cNvCxnSpPr>
              <a:stCxn id="15" idx="6"/>
              <a:endCxn id="19" idx="2"/>
            </p:cNvCxnSpPr>
            <p:nvPr/>
          </p:nvCxnSpPr>
          <p:spPr>
            <a:xfrm flipV="1">
              <a:off x="5955332" y="1331173"/>
              <a:ext cx="694484" cy="77076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4" name="直線接點 43">
              <a:extLst>
                <a:ext uri="{FF2B5EF4-FFF2-40B4-BE49-F238E27FC236}">
                  <a16:creationId xmlns:a16="http://schemas.microsoft.com/office/drawing/2014/main" id="{80BEF6EA-DE75-F2A5-FFF1-520742107158}"/>
                </a:ext>
              </a:extLst>
            </p:cNvPr>
            <p:cNvCxnSpPr>
              <a:stCxn id="15" idx="6"/>
              <a:endCxn id="12" idx="2"/>
            </p:cNvCxnSpPr>
            <p:nvPr/>
          </p:nvCxnSpPr>
          <p:spPr>
            <a:xfrm flipV="1">
              <a:off x="5955332" y="2101938"/>
              <a:ext cx="694484"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6" name="直線接點 45">
              <a:extLst>
                <a:ext uri="{FF2B5EF4-FFF2-40B4-BE49-F238E27FC236}">
                  <a16:creationId xmlns:a16="http://schemas.microsoft.com/office/drawing/2014/main" id="{93A907A2-9BD7-0898-3430-5CEF73768452}"/>
                </a:ext>
              </a:extLst>
            </p:cNvPr>
            <p:cNvCxnSpPr>
              <a:stCxn id="17" idx="6"/>
              <a:endCxn id="20" idx="2"/>
            </p:cNvCxnSpPr>
            <p:nvPr/>
          </p:nvCxnSpPr>
          <p:spPr>
            <a:xfrm>
              <a:off x="5955332" y="2872705"/>
              <a:ext cx="694484" cy="172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直線接點 47">
              <a:extLst>
                <a:ext uri="{FF2B5EF4-FFF2-40B4-BE49-F238E27FC236}">
                  <a16:creationId xmlns:a16="http://schemas.microsoft.com/office/drawing/2014/main" id="{2B2C82F9-5621-6525-3DA3-3C1ACA516885}"/>
                </a:ext>
              </a:extLst>
            </p:cNvPr>
            <p:cNvCxnSpPr>
              <a:stCxn id="17" idx="6"/>
              <a:endCxn id="21" idx="2"/>
            </p:cNvCxnSpPr>
            <p:nvPr/>
          </p:nvCxnSpPr>
          <p:spPr>
            <a:xfrm>
              <a:off x="5955332" y="2872705"/>
              <a:ext cx="694483" cy="770767"/>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0" name="直線接點 49">
              <a:extLst>
                <a:ext uri="{FF2B5EF4-FFF2-40B4-BE49-F238E27FC236}">
                  <a16:creationId xmlns:a16="http://schemas.microsoft.com/office/drawing/2014/main" id="{4C687EB4-A903-8D58-7FA4-B540C0017DBC}"/>
                </a:ext>
              </a:extLst>
            </p:cNvPr>
            <p:cNvCxnSpPr>
              <a:stCxn id="18" idx="6"/>
              <a:endCxn id="16" idx="2"/>
            </p:cNvCxnSpPr>
            <p:nvPr/>
          </p:nvCxnSpPr>
          <p:spPr>
            <a:xfrm>
              <a:off x="3829342" y="5185004"/>
              <a:ext cx="694488"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線接點 51">
              <a:extLst>
                <a:ext uri="{FF2B5EF4-FFF2-40B4-BE49-F238E27FC236}">
                  <a16:creationId xmlns:a16="http://schemas.microsoft.com/office/drawing/2014/main" id="{5A413C96-7B57-082C-B11B-AA41D87B9D56}"/>
                </a:ext>
              </a:extLst>
            </p:cNvPr>
            <p:cNvCxnSpPr>
              <a:stCxn id="14" idx="6"/>
              <a:endCxn id="22" idx="2"/>
            </p:cNvCxnSpPr>
            <p:nvPr/>
          </p:nvCxnSpPr>
          <p:spPr>
            <a:xfrm>
              <a:off x="3829343" y="5955770"/>
              <a:ext cx="694484"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直線單箭頭接點 58">
              <a:extLst>
                <a:ext uri="{FF2B5EF4-FFF2-40B4-BE49-F238E27FC236}">
                  <a16:creationId xmlns:a16="http://schemas.microsoft.com/office/drawing/2014/main" id="{1B26B3D5-BFF8-8F9C-F2AA-7B15DE3E0D80}"/>
                </a:ext>
              </a:extLst>
            </p:cNvPr>
            <p:cNvCxnSpPr>
              <a:endCxn id="7" idx="2"/>
            </p:cNvCxnSpPr>
            <p:nvPr/>
          </p:nvCxnSpPr>
          <p:spPr>
            <a:xfrm flipV="1">
              <a:off x="1703340" y="2872706"/>
              <a:ext cx="694501" cy="2720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 name="投影片編號版面配置區 1">
            <a:extLst>
              <a:ext uri="{FF2B5EF4-FFF2-40B4-BE49-F238E27FC236}">
                <a16:creationId xmlns:a16="http://schemas.microsoft.com/office/drawing/2014/main" id="{49D5DB68-0DEE-0E82-B075-EB0C702E1AE9}"/>
              </a:ext>
            </a:extLst>
          </p:cNvPr>
          <p:cNvSpPr>
            <a:spLocks noGrp="1"/>
          </p:cNvSpPr>
          <p:nvPr>
            <p:ph type="sldNum" sz="quarter" idx="12"/>
          </p:nvPr>
        </p:nvSpPr>
        <p:spPr/>
        <p:txBody>
          <a:bodyPr/>
          <a:lstStyle/>
          <a:p>
            <a:fld id="{565CE74E-AB26-4998-AD42-012C4C1AD076}" type="slidenum">
              <a:rPr lang="zh-CN" altLang="en-US" smtClean="0"/>
              <a:t>55</a:t>
            </a:fld>
            <a:endParaRPr lang="zh-CN" altLang="en-US" dirty="0"/>
          </a:p>
        </p:txBody>
      </p:sp>
    </p:spTree>
    <p:extLst>
      <p:ext uri="{BB962C8B-B14F-4D97-AF65-F5344CB8AC3E}">
        <p14:creationId xmlns:p14="http://schemas.microsoft.com/office/powerpoint/2010/main" val="48834099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4B8DEBD-29DB-80BC-948F-115B31840E2A}"/>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12CDFF-EC25-0531-3F16-B915BAC65EDB}"/>
              </a:ext>
            </a:extLst>
          </p:cNvPr>
          <p:cNvGrpSpPr/>
          <p:nvPr/>
        </p:nvGrpSpPr>
        <p:grpSpPr>
          <a:xfrm>
            <a:off x="568443" y="319365"/>
            <a:ext cx="751862" cy="400110"/>
            <a:chOff x="568442" y="319364"/>
            <a:chExt cx="751862" cy="400111"/>
          </a:xfrm>
        </p:grpSpPr>
        <p:sp>
          <p:nvSpPr>
            <p:cNvPr id="55" name="文本框 23">
              <a:extLst>
                <a:ext uri="{FF2B5EF4-FFF2-40B4-BE49-F238E27FC236}">
                  <a16:creationId xmlns:a16="http://schemas.microsoft.com/office/drawing/2014/main" id="{E37E2C01-0052-540A-986B-A95E91D62E08}"/>
                </a:ext>
              </a:extLst>
            </p:cNvPr>
            <p:cNvSpPr txBox="1"/>
            <p:nvPr/>
          </p:nvSpPr>
          <p:spPr>
            <a:xfrm>
              <a:off x="665958" y="319364"/>
              <a:ext cx="65434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AEE570B5-93C8-CD13-5C53-B1895FB5023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橢圓 2">
            <a:extLst>
              <a:ext uri="{FF2B5EF4-FFF2-40B4-BE49-F238E27FC236}">
                <a16:creationId xmlns:a16="http://schemas.microsoft.com/office/drawing/2014/main" id="{5C2BBD62-7A98-B941-E4F9-11FA4AB0F1AF}"/>
              </a:ext>
            </a:extLst>
          </p:cNvPr>
          <p:cNvSpPr/>
          <p:nvPr/>
        </p:nvSpPr>
        <p:spPr>
          <a:xfrm>
            <a:off x="818415" y="262295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Sign</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1ABEBDEA-E1ED-DFE4-9565-74D8C23B74FB}"/>
              </a:ext>
            </a:extLst>
          </p:cNvPr>
          <p:cNvSpPr/>
          <p:nvPr/>
        </p:nvSpPr>
        <p:spPr>
          <a:xfrm>
            <a:off x="3312913" y="17540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skDecode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B25C691A-2F9D-65CB-4E7C-F12FCC294FBB}"/>
              </a:ext>
            </a:extLst>
          </p:cNvPr>
          <p:cNvSpPr/>
          <p:nvPr/>
        </p:nvSpPr>
        <p:spPr>
          <a:xfrm>
            <a:off x="3312907" y="787482"/>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14D5F41F-68C8-1720-3FCD-7BBD0C102EDB}"/>
              </a:ext>
            </a:extLst>
          </p:cNvPr>
          <p:cNvSpPr/>
          <p:nvPr/>
        </p:nvSpPr>
        <p:spPr>
          <a:xfrm>
            <a:off x="3312908" y="1399559"/>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A17CEE25-7DD8-DB58-1FEA-7D9F91887137}"/>
              </a:ext>
            </a:extLst>
          </p:cNvPr>
          <p:cNvSpPr/>
          <p:nvPr/>
        </p:nvSpPr>
        <p:spPr>
          <a:xfrm>
            <a:off x="3312906" y="2008731"/>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21CE8CF2-F8B6-7CAD-5647-B645AD075D8C}"/>
              </a:ext>
            </a:extLst>
          </p:cNvPr>
          <p:cNvSpPr/>
          <p:nvPr/>
        </p:nvSpPr>
        <p:spPr>
          <a:xfrm>
            <a:off x="3312911" y="262081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ExpandMask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4" name="橢圓 13">
            <a:extLst>
              <a:ext uri="{FF2B5EF4-FFF2-40B4-BE49-F238E27FC236}">
                <a16:creationId xmlns:a16="http://schemas.microsoft.com/office/drawing/2014/main" id="{A0E0D133-4798-79D1-B4A1-CAC5F286CC0C}"/>
              </a:ext>
            </a:extLst>
          </p:cNvPr>
          <p:cNvSpPr/>
          <p:nvPr/>
        </p:nvSpPr>
        <p:spPr>
          <a:xfrm>
            <a:off x="3312906" y="384064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w1Encode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C0B6F92E-8F7E-BCBD-C996-E52D1E47176A}"/>
              </a:ext>
            </a:extLst>
          </p:cNvPr>
          <p:cNvSpPr/>
          <p:nvPr/>
        </p:nvSpPr>
        <p:spPr>
          <a:xfrm>
            <a:off x="3312909" y="322856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HighBits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5" name="直線接點 24">
            <a:extLst>
              <a:ext uri="{FF2B5EF4-FFF2-40B4-BE49-F238E27FC236}">
                <a16:creationId xmlns:a16="http://schemas.microsoft.com/office/drawing/2014/main" id="{6CBE74ED-1A57-0D98-AD19-2E36E565E0DF}"/>
              </a:ext>
            </a:extLst>
          </p:cNvPr>
          <p:cNvCxnSpPr>
            <a:stCxn id="3" idx="6"/>
            <a:endCxn id="4" idx="2"/>
          </p:cNvCxnSpPr>
          <p:nvPr/>
        </p:nvCxnSpPr>
        <p:spPr>
          <a:xfrm flipV="1">
            <a:off x="2249918" y="447440"/>
            <a:ext cx="1062995" cy="244755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DB04981F-4E45-BBDA-8656-D97A4B04B171}"/>
              </a:ext>
            </a:extLst>
          </p:cNvPr>
          <p:cNvCxnSpPr>
            <a:stCxn id="3" idx="6"/>
            <a:endCxn id="6" idx="2"/>
          </p:cNvCxnSpPr>
          <p:nvPr/>
        </p:nvCxnSpPr>
        <p:spPr>
          <a:xfrm flipV="1">
            <a:off x="2249918" y="1059518"/>
            <a:ext cx="1062989" cy="183547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B330D1F0-8839-535C-CF7B-00EE74312E49}"/>
              </a:ext>
            </a:extLst>
          </p:cNvPr>
          <p:cNvCxnSpPr>
            <a:cxnSpLocks/>
            <a:stCxn id="3" idx="6"/>
            <a:endCxn id="8" idx="2"/>
          </p:cNvCxnSpPr>
          <p:nvPr/>
        </p:nvCxnSpPr>
        <p:spPr>
          <a:xfrm flipV="1">
            <a:off x="2249918" y="2280767"/>
            <a:ext cx="1062988" cy="61422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937B2EBC-74AF-4D5D-C8DB-8850B20BC6C3}"/>
              </a:ext>
            </a:extLst>
          </p:cNvPr>
          <p:cNvCxnSpPr>
            <a:stCxn id="3" idx="6"/>
            <a:endCxn id="9" idx="2"/>
          </p:cNvCxnSpPr>
          <p:nvPr/>
        </p:nvCxnSpPr>
        <p:spPr>
          <a:xfrm flipV="1">
            <a:off x="2249918" y="2892846"/>
            <a:ext cx="1062993" cy="214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22223D73-107A-517B-CEC2-4FB50299FF44}"/>
              </a:ext>
            </a:extLst>
          </p:cNvPr>
          <p:cNvCxnSpPr>
            <a:cxnSpLocks/>
            <a:stCxn id="3" idx="6"/>
            <a:endCxn id="18" idx="2"/>
          </p:cNvCxnSpPr>
          <p:nvPr/>
        </p:nvCxnSpPr>
        <p:spPr>
          <a:xfrm>
            <a:off x="2249918" y="2894992"/>
            <a:ext cx="1062991" cy="60561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486D5C2F-F4DD-CD89-23E1-C176DC67ABA7}"/>
              </a:ext>
            </a:extLst>
          </p:cNvPr>
          <p:cNvCxnSpPr>
            <a:cxnSpLocks/>
            <a:stCxn id="3" idx="6"/>
            <a:endCxn id="14" idx="2"/>
          </p:cNvCxnSpPr>
          <p:nvPr/>
        </p:nvCxnSpPr>
        <p:spPr>
          <a:xfrm>
            <a:off x="2249918" y="2894992"/>
            <a:ext cx="1062988" cy="121769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 name="直線單箭頭接點 9">
            <a:extLst>
              <a:ext uri="{FF2B5EF4-FFF2-40B4-BE49-F238E27FC236}">
                <a16:creationId xmlns:a16="http://schemas.microsoft.com/office/drawing/2014/main" id="{E88747FF-15CF-ACF5-A43B-1F3C735B5AC7}"/>
              </a:ext>
            </a:extLst>
          </p:cNvPr>
          <p:cNvCxnSpPr>
            <a:stCxn id="3" idx="6"/>
            <a:endCxn id="7" idx="2"/>
          </p:cNvCxnSpPr>
          <p:nvPr/>
        </p:nvCxnSpPr>
        <p:spPr>
          <a:xfrm flipV="1">
            <a:off x="2249918" y="1671595"/>
            <a:ext cx="1062990" cy="1223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8" name="橢圓 77">
            <a:extLst>
              <a:ext uri="{FF2B5EF4-FFF2-40B4-BE49-F238E27FC236}">
                <a16:creationId xmlns:a16="http://schemas.microsoft.com/office/drawing/2014/main" id="{EC1953C8-C631-B5C4-C814-9C7C369067E3}"/>
              </a:ext>
            </a:extLst>
          </p:cNvPr>
          <p:cNvSpPr/>
          <p:nvPr/>
        </p:nvSpPr>
        <p:spPr>
          <a:xfrm>
            <a:off x="3312906" y="444840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SampleIn</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Ball</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9" name="橢圓 78">
            <a:extLst>
              <a:ext uri="{FF2B5EF4-FFF2-40B4-BE49-F238E27FC236}">
                <a16:creationId xmlns:a16="http://schemas.microsoft.com/office/drawing/2014/main" id="{CBBCEE2A-562A-D1B8-0A2F-543F64435684}"/>
              </a:ext>
            </a:extLst>
          </p:cNvPr>
          <p:cNvSpPr/>
          <p:nvPr/>
        </p:nvSpPr>
        <p:spPr>
          <a:xfrm>
            <a:off x="3312906" y="50545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LowBits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0" name="橢圓 79">
            <a:extLst>
              <a:ext uri="{FF2B5EF4-FFF2-40B4-BE49-F238E27FC236}">
                <a16:creationId xmlns:a16="http://schemas.microsoft.com/office/drawing/2014/main" id="{37FEAB5A-E4E9-B09E-4433-36B657C11443}"/>
              </a:ext>
            </a:extLst>
          </p:cNvPr>
          <p:cNvSpPr/>
          <p:nvPr/>
        </p:nvSpPr>
        <p:spPr>
          <a:xfrm>
            <a:off x="3312895" y="566633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MakeHint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89" name="直線單箭頭接點 88">
            <a:extLst>
              <a:ext uri="{FF2B5EF4-FFF2-40B4-BE49-F238E27FC236}">
                <a16:creationId xmlns:a16="http://schemas.microsoft.com/office/drawing/2014/main" id="{3E555E17-0B86-1F6D-DE60-245F7F23E5A1}"/>
              </a:ext>
            </a:extLst>
          </p:cNvPr>
          <p:cNvCxnSpPr>
            <a:stCxn id="3" idx="6"/>
            <a:endCxn id="78" idx="2"/>
          </p:cNvCxnSpPr>
          <p:nvPr/>
        </p:nvCxnSpPr>
        <p:spPr>
          <a:xfrm>
            <a:off x="2249918" y="2894992"/>
            <a:ext cx="1062988" cy="1825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1" name="直線單箭頭接點 90">
            <a:extLst>
              <a:ext uri="{FF2B5EF4-FFF2-40B4-BE49-F238E27FC236}">
                <a16:creationId xmlns:a16="http://schemas.microsoft.com/office/drawing/2014/main" id="{F0196982-BADB-97C9-3EA3-881E5D29E787}"/>
              </a:ext>
            </a:extLst>
          </p:cNvPr>
          <p:cNvCxnSpPr>
            <a:stCxn id="3" idx="6"/>
            <a:endCxn id="79" idx="2"/>
          </p:cNvCxnSpPr>
          <p:nvPr/>
        </p:nvCxnSpPr>
        <p:spPr>
          <a:xfrm>
            <a:off x="2249918" y="2894992"/>
            <a:ext cx="1062988" cy="24315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4" name="橢圓 93">
            <a:extLst>
              <a:ext uri="{FF2B5EF4-FFF2-40B4-BE49-F238E27FC236}">
                <a16:creationId xmlns:a16="http://schemas.microsoft.com/office/drawing/2014/main" id="{572F0536-F4E5-302C-73E0-85E1381C8C42}"/>
              </a:ext>
            </a:extLst>
          </p:cNvPr>
          <p:cNvSpPr/>
          <p:nvPr/>
        </p:nvSpPr>
        <p:spPr>
          <a:xfrm>
            <a:off x="3312895" y="627438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sigEncode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96" name="直線單箭頭接點 95">
            <a:extLst>
              <a:ext uri="{FF2B5EF4-FFF2-40B4-BE49-F238E27FC236}">
                <a16:creationId xmlns:a16="http://schemas.microsoft.com/office/drawing/2014/main" id="{C745428A-C052-A18E-FAE3-665E705306B2}"/>
              </a:ext>
            </a:extLst>
          </p:cNvPr>
          <p:cNvCxnSpPr>
            <a:stCxn id="3" idx="6"/>
            <a:endCxn id="94" idx="2"/>
          </p:cNvCxnSpPr>
          <p:nvPr/>
        </p:nvCxnSpPr>
        <p:spPr>
          <a:xfrm>
            <a:off x="2249918" y="2894992"/>
            <a:ext cx="1062977" cy="36514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8" name="直線單箭頭接點 97">
            <a:extLst>
              <a:ext uri="{FF2B5EF4-FFF2-40B4-BE49-F238E27FC236}">
                <a16:creationId xmlns:a16="http://schemas.microsoft.com/office/drawing/2014/main" id="{F4D1CD9F-B183-D4D9-89DD-80509126BB11}"/>
              </a:ext>
            </a:extLst>
          </p:cNvPr>
          <p:cNvCxnSpPr>
            <a:stCxn id="3" idx="6"/>
            <a:endCxn id="80" idx="2"/>
          </p:cNvCxnSpPr>
          <p:nvPr/>
        </p:nvCxnSpPr>
        <p:spPr>
          <a:xfrm>
            <a:off x="2249918" y="2894992"/>
            <a:ext cx="1062977" cy="30433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5" name="橢圓 104">
            <a:extLst>
              <a:ext uri="{FF2B5EF4-FFF2-40B4-BE49-F238E27FC236}">
                <a16:creationId xmlns:a16="http://schemas.microsoft.com/office/drawing/2014/main" id="{992861E5-9D7D-CF6D-1A4C-6459B4263779}"/>
              </a:ext>
            </a:extLst>
          </p:cNvPr>
          <p:cNvSpPr/>
          <p:nvPr/>
        </p:nvSpPr>
        <p:spPr>
          <a:xfrm>
            <a:off x="5807391" y="17540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07" name="直線單箭頭接點 106">
            <a:extLst>
              <a:ext uri="{FF2B5EF4-FFF2-40B4-BE49-F238E27FC236}">
                <a16:creationId xmlns:a16="http://schemas.microsoft.com/office/drawing/2014/main" id="{9A705B87-330A-FF8E-5F47-8FF391CB2511}"/>
              </a:ext>
            </a:extLst>
          </p:cNvPr>
          <p:cNvCxnSpPr>
            <a:stCxn id="4" idx="6"/>
            <a:endCxn id="105" idx="2"/>
          </p:cNvCxnSpPr>
          <p:nvPr/>
        </p:nvCxnSpPr>
        <p:spPr>
          <a:xfrm flipV="1">
            <a:off x="4744416" y="447439"/>
            <a:ext cx="106297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8" name="橢圓 107">
            <a:extLst>
              <a:ext uri="{FF2B5EF4-FFF2-40B4-BE49-F238E27FC236}">
                <a16:creationId xmlns:a16="http://schemas.microsoft.com/office/drawing/2014/main" id="{C9573E71-546D-2D32-4CDE-2A7A0BD1288B}"/>
              </a:ext>
            </a:extLst>
          </p:cNvPr>
          <p:cNvSpPr/>
          <p:nvPr/>
        </p:nvSpPr>
        <p:spPr>
          <a:xfrm>
            <a:off x="8301868" y="1395861"/>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09" name="橢圓 108">
            <a:extLst>
              <a:ext uri="{FF2B5EF4-FFF2-40B4-BE49-F238E27FC236}">
                <a16:creationId xmlns:a16="http://schemas.microsoft.com/office/drawing/2014/main" id="{705E1F72-DC47-8842-6803-E16B54AF394A}"/>
              </a:ext>
            </a:extLst>
          </p:cNvPr>
          <p:cNvSpPr/>
          <p:nvPr/>
        </p:nvSpPr>
        <p:spPr>
          <a:xfrm>
            <a:off x="5820472" y="78944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10" name="橢圓 109">
            <a:extLst>
              <a:ext uri="{FF2B5EF4-FFF2-40B4-BE49-F238E27FC236}">
                <a16:creationId xmlns:a16="http://schemas.microsoft.com/office/drawing/2014/main" id="{4C1BE650-3558-A010-8B3E-AE9D91432D34}"/>
              </a:ext>
            </a:extLst>
          </p:cNvPr>
          <p:cNvSpPr/>
          <p:nvPr/>
        </p:nvSpPr>
        <p:spPr>
          <a:xfrm>
            <a:off x="8301868" y="787481"/>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11" name="直線接點 110">
            <a:extLst>
              <a:ext uri="{FF2B5EF4-FFF2-40B4-BE49-F238E27FC236}">
                <a16:creationId xmlns:a16="http://schemas.microsoft.com/office/drawing/2014/main" id="{A0248719-979F-BC3D-D828-2A196325395C}"/>
              </a:ext>
            </a:extLst>
          </p:cNvPr>
          <p:cNvCxnSpPr>
            <a:cxnSpLocks/>
            <a:stCxn id="7" idx="6"/>
            <a:endCxn id="109" idx="2"/>
          </p:cNvCxnSpPr>
          <p:nvPr/>
        </p:nvCxnSpPr>
        <p:spPr>
          <a:xfrm flipV="1">
            <a:off x="4744411" y="1061476"/>
            <a:ext cx="1076061" cy="610119"/>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14" name="直線單箭頭接點 113">
            <a:extLst>
              <a:ext uri="{FF2B5EF4-FFF2-40B4-BE49-F238E27FC236}">
                <a16:creationId xmlns:a16="http://schemas.microsoft.com/office/drawing/2014/main" id="{5D9473AB-E4BC-F7C7-D85C-A6D49EEA1B45}"/>
              </a:ext>
            </a:extLst>
          </p:cNvPr>
          <p:cNvCxnSpPr>
            <a:stCxn id="109" idx="6"/>
            <a:endCxn id="110" idx="2"/>
          </p:cNvCxnSpPr>
          <p:nvPr/>
        </p:nvCxnSpPr>
        <p:spPr>
          <a:xfrm flipV="1">
            <a:off x="7251975" y="1059517"/>
            <a:ext cx="1049893" cy="19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6" name="直線單箭頭接點 115">
            <a:extLst>
              <a:ext uri="{FF2B5EF4-FFF2-40B4-BE49-F238E27FC236}">
                <a16:creationId xmlns:a16="http://schemas.microsoft.com/office/drawing/2014/main" id="{3A08F8BC-FD6E-10EC-4113-920083FBF6EB}"/>
              </a:ext>
            </a:extLst>
          </p:cNvPr>
          <p:cNvCxnSpPr>
            <a:stCxn id="109" idx="6"/>
            <a:endCxn id="108" idx="2"/>
          </p:cNvCxnSpPr>
          <p:nvPr/>
        </p:nvCxnSpPr>
        <p:spPr>
          <a:xfrm>
            <a:off x="7251975" y="1061476"/>
            <a:ext cx="1049893" cy="6064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7" name="橢圓 116">
            <a:extLst>
              <a:ext uri="{FF2B5EF4-FFF2-40B4-BE49-F238E27FC236}">
                <a16:creationId xmlns:a16="http://schemas.microsoft.com/office/drawing/2014/main" id="{DE357A00-AE69-7EC3-F12A-097BC36D1BA9}"/>
              </a:ext>
            </a:extLst>
          </p:cNvPr>
          <p:cNvSpPr/>
          <p:nvPr/>
        </p:nvSpPr>
        <p:spPr>
          <a:xfrm>
            <a:off x="5820454" y="201422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18" name="橢圓 117">
            <a:extLst>
              <a:ext uri="{FF2B5EF4-FFF2-40B4-BE49-F238E27FC236}">
                <a16:creationId xmlns:a16="http://schemas.microsoft.com/office/drawing/2014/main" id="{79B88525-20D3-C392-4256-CBA162E2BCBD}"/>
              </a:ext>
            </a:extLst>
          </p:cNvPr>
          <p:cNvSpPr/>
          <p:nvPr/>
        </p:nvSpPr>
        <p:spPr>
          <a:xfrm>
            <a:off x="5820453" y="1402310"/>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20" name="直線單箭頭接點 119">
            <a:extLst>
              <a:ext uri="{FF2B5EF4-FFF2-40B4-BE49-F238E27FC236}">
                <a16:creationId xmlns:a16="http://schemas.microsoft.com/office/drawing/2014/main" id="{90C62740-B3EE-96D8-02E4-F8A63604303F}"/>
              </a:ext>
            </a:extLst>
          </p:cNvPr>
          <p:cNvCxnSpPr>
            <a:stCxn id="9" idx="6"/>
            <a:endCxn id="118" idx="2"/>
          </p:cNvCxnSpPr>
          <p:nvPr/>
        </p:nvCxnSpPr>
        <p:spPr>
          <a:xfrm flipV="1">
            <a:off x="4744414" y="1674346"/>
            <a:ext cx="1076039" cy="12185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2" name="直線單箭頭接點 121">
            <a:extLst>
              <a:ext uri="{FF2B5EF4-FFF2-40B4-BE49-F238E27FC236}">
                <a16:creationId xmlns:a16="http://schemas.microsoft.com/office/drawing/2014/main" id="{60632B62-0F73-B79A-8F19-1F719B37D0B6}"/>
              </a:ext>
            </a:extLst>
          </p:cNvPr>
          <p:cNvCxnSpPr>
            <a:stCxn id="9" idx="6"/>
            <a:endCxn id="117" idx="2"/>
          </p:cNvCxnSpPr>
          <p:nvPr/>
        </p:nvCxnSpPr>
        <p:spPr>
          <a:xfrm flipV="1">
            <a:off x="4744414" y="2286262"/>
            <a:ext cx="1076040" cy="6065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3" name="橢圓 122">
            <a:extLst>
              <a:ext uri="{FF2B5EF4-FFF2-40B4-BE49-F238E27FC236}">
                <a16:creationId xmlns:a16="http://schemas.microsoft.com/office/drawing/2014/main" id="{C225B4C9-8D42-5636-7561-C1E3DF787319}"/>
              </a:ext>
            </a:extLst>
          </p:cNvPr>
          <p:cNvSpPr/>
          <p:nvPr/>
        </p:nvSpPr>
        <p:spPr>
          <a:xfrm>
            <a:off x="5820454" y="2626142"/>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3" name="直線單箭頭接點 132">
            <a:extLst>
              <a:ext uri="{FF2B5EF4-FFF2-40B4-BE49-F238E27FC236}">
                <a16:creationId xmlns:a16="http://schemas.microsoft.com/office/drawing/2014/main" id="{334FA2D3-B0DA-FB1F-D8F3-6D665D897152}"/>
              </a:ext>
            </a:extLst>
          </p:cNvPr>
          <p:cNvCxnSpPr>
            <a:stCxn id="18" idx="6"/>
            <a:endCxn id="123" idx="2"/>
          </p:cNvCxnSpPr>
          <p:nvPr/>
        </p:nvCxnSpPr>
        <p:spPr>
          <a:xfrm flipV="1">
            <a:off x="4744412" y="2898178"/>
            <a:ext cx="1076042" cy="6024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4" name="橢圓 133">
            <a:extLst>
              <a:ext uri="{FF2B5EF4-FFF2-40B4-BE49-F238E27FC236}">
                <a16:creationId xmlns:a16="http://schemas.microsoft.com/office/drawing/2014/main" id="{CADD45C8-4E83-F40F-76B3-664C93DFCA28}"/>
              </a:ext>
            </a:extLst>
          </p:cNvPr>
          <p:cNvSpPr/>
          <p:nvPr/>
        </p:nvSpPr>
        <p:spPr>
          <a:xfrm>
            <a:off x="5812024" y="323233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6" name="直線單箭頭接點 135">
            <a:extLst>
              <a:ext uri="{FF2B5EF4-FFF2-40B4-BE49-F238E27FC236}">
                <a16:creationId xmlns:a16="http://schemas.microsoft.com/office/drawing/2014/main" id="{7103C799-A75C-46FF-9335-AB8FD02BBF6E}"/>
              </a:ext>
            </a:extLst>
          </p:cNvPr>
          <p:cNvCxnSpPr>
            <a:stCxn id="14" idx="6"/>
            <a:endCxn id="134" idx="2"/>
          </p:cNvCxnSpPr>
          <p:nvPr/>
        </p:nvCxnSpPr>
        <p:spPr>
          <a:xfrm flipV="1">
            <a:off x="4744409" y="3504369"/>
            <a:ext cx="1067615" cy="6083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7" name="橢圓 136">
            <a:extLst>
              <a:ext uri="{FF2B5EF4-FFF2-40B4-BE49-F238E27FC236}">
                <a16:creationId xmlns:a16="http://schemas.microsoft.com/office/drawing/2014/main" id="{02E855DA-054A-33AF-3BA5-6AA6B974C719}"/>
              </a:ext>
            </a:extLst>
          </p:cNvPr>
          <p:cNvSpPr/>
          <p:nvPr/>
        </p:nvSpPr>
        <p:spPr>
          <a:xfrm>
            <a:off x="5812023" y="3841568"/>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9" name="直線單箭頭接點 138">
            <a:extLst>
              <a:ext uri="{FF2B5EF4-FFF2-40B4-BE49-F238E27FC236}">
                <a16:creationId xmlns:a16="http://schemas.microsoft.com/office/drawing/2014/main" id="{1EB477B6-423D-17EB-DB43-5E5B5B647384}"/>
              </a:ext>
            </a:extLst>
          </p:cNvPr>
          <p:cNvCxnSpPr>
            <a:stCxn id="78" idx="6"/>
            <a:endCxn id="137" idx="2"/>
          </p:cNvCxnSpPr>
          <p:nvPr/>
        </p:nvCxnSpPr>
        <p:spPr>
          <a:xfrm flipV="1">
            <a:off x="4744409" y="4113604"/>
            <a:ext cx="1067614" cy="6068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0" name="橢圓 139">
            <a:extLst>
              <a:ext uri="{FF2B5EF4-FFF2-40B4-BE49-F238E27FC236}">
                <a16:creationId xmlns:a16="http://schemas.microsoft.com/office/drawing/2014/main" id="{4839D8E2-F471-0837-FB17-FB42896DC0F1}"/>
              </a:ext>
            </a:extLst>
          </p:cNvPr>
          <p:cNvSpPr/>
          <p:nvPr/>
        </p:nvSpPr>
        <p:spPr>
          <a:xfrm>
            <a:off x="5812022" y="444813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42" name="直線單箭頭接點 141">
            <a:extLst>
              <a:ext uri="{FF2B5EF4-FFF2-40B4-BE49-F238E27FC236}">
                <a16:creationId xmlns:a16="http://schemas.microsoft.com/office/drawing/2014/main" id="{FE2D0EE3-65E8-C922-5BB0-1FAC4C5C64C7}"/>
              </a:ext>
            </a:extLst>
          </p:cNvPr>
          <p:cNvCxnSpPr>
            <a:stCxn id="79" idx="6"/>
            <a:endCxn id="140" idx="2"/>
          </p:cNvCxnSpPr>
          <p:nvPr/>
        </p:nvCxnSpPr>
        <p:spPr>
          <a:xfrm flipV="1">
            <a:off x="4744409" y="4720166"/>
            <a:ext cx="1067613" cy="6064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3" name="橢圓 142">
            <a:extLst>
              <a:ext uri="{FF2B5EF4-FFF2-40B4-BE49-F238E27FC236}">
                <a16:creationId xmlns:a16="http://schemas.microsoft.com/office/drawing/2014/main" id="{2EC9F80D-E623-28CD-0168-637EA75C931E}"/>
              </a:ext>
            </a:extLst>
          </p:cNvPr>
          <p:cNvSpPr/>
          <p:nvPr/>
        </p:nvSpPr>
        <p:spPr>
          <a:xfrm>
            <a:off x="5794298" y="5060918"/>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HighBits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45" name="直線單箭頭接點 144">
            <a:extLst>
              <a:ext uri="{FF2B5EF4-FFF2-40B4-BE49-F238E27FC236}">
                <a16:creationId xmlns:a16="http://schemas.microsoft.com/office/drawing/2014/main" id="{2161D7EF-3EB7-B94A-DB70-69888ED280CB}"/>
              </a:ext>
            </a:extLst>
          </p:cNvPr>
          <p:cNvCxnSpPr>
            <a:stCxn id="80" idx="6"/>
            <a:endCxn id="143" idx="2"/>
          </p:cNvCxnSpPr>
          <p:nvPr/>
        </p:nvCxnSpPr>
        <p:spPr>
          <a:xfrm flipV="1">
            <a:off x="4744398" y="5332954"/>
            <a:ext cx="1049900" cy="6054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6" name="橢圓 155">
            <a:extLst>
              <a:ext uri="{FF2B5EF4-FFF2-40B4-BE49-F238E27FC236}">
                <a16:creationId xmlns:a16="http://schemas.microsoft.com/office/drawing/2014/main" id="{A02860A4-DC16-AAA8-838F-D0D5CA88EDB2}"/>
              </a:ext>
            </a:extLst>
          </p:cNvPr>
          <p:cNvSpPr/>
          <p:nvPr/>
        </p:nvSpPr>
        <p:spPr>
          <a:xfrm>
            <a:off x="5794287" y="567370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7" name="橢圓 156">
            <a:extLst>
              <a:ext uri="{FF2B5EF4-FFF2-40B4-BE49-F238E27FC236}">
                <a16:creationId xmlns:a16="http://schemas.microsoft.com/office/drawing/2014/main" id="{EF1ED301-910B-53E7-5896-C146F72D296C}"/>
              </a:ext>
            </a:extLst>
          </p:cNvPr>
          <p:cNvSpPr/>
          <p:nvPr/>
        </p:nvSpPr>
        <p:spPr>
          <a:xfrm>
            <a:off x="5792643" y="627438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HintBitPack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59" name="直線單箭頭接點 158">
            <a:extLst>
              <a:ext uri="{FF2B5EF4-FFF2-40B4-BE49-F238E27FC236}">
                <a16:creationId xmlns:a16="http://schemas.microsoft.com/office/drawing/2014/main" id="{9EC86537-3218-F1AA-F50A-AFE855927195}"/>
              </a:ext>
            </a:extLst>
          </p:cNvPr>
          <p:cNvCxnSpPr>
            <a:stCxn id="94" idx="6"/>
            <a:endCxn id="157" idx="2"/>
          </p:cNvCxnSpPr>
          <p:nvPr/>
        </p:nvCxnSpPr>
        <p:spPr>
          <a:xfrm>
            <a:off x="4744398" y="6546423"/>
            <a:ext cx="10482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1" name="直線單箭頭接點 160">
            <a:extLst>
              <a:ext uri="{FF2B5EF4-FFF2-40B4-BE49-F238E27FC236}">
                <a16:creationId xmlns:a16="http://schemas.microsoft.com/office/drawing/2014/main" id="{564AC114-2B3C-42BC-9B11-03EB5A1EAC67}"/>
              </a:ext>
            </a:extLst>
          </p:cNvPr>
          <p:cNvCxnSpPr>
            <a:stCxn id="94" idx="6"/>
            <a:endCxn id="156" idx="2"/>
          </p:cNvCxnSpPr>
          <p:nvPr/>
        </p:nvCxnSpPr>
        <p:spPr>
          <a:xfrm flipV="1">
            <a:off x="4744398" y="5945742"/>
            <a:ext cx="1049889" cy="6006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B81CC0EB-99FD-00AE-DBBA-5E28C5C8467C}"/>
              </a:ext>
            </a:extLst>
          </p:cNvPr>
          <p:cNvSpPr>
            <a:spLocks noGrp="1"/>
          </p:cNvSpPr>
          <p:nvPr>
            <p:ph type="sldNum" sz="quarter" idx="12"/>
          </p:nvPr>
        </p:nvSpPr>
        <p:spPr/>
        <p:txBody>
          <a:bodyPr/>
          <a:lstStyle/>
          <a:p>
            <a:fld id="{565CE74E-AB26-4998-AD42-012C4C1AD076}" type="slidenum">
              <a:rPr lang="zh-CN" altLang="en-US" smtClean="0"/>
              <a:t>56</a:t>
            </a:fld>
            <a:endParaRPr lang="zh-CN" altLang="en-US" dirty="0"/>
          </a:p>
        </p:txBody>
      </p:sp>
    </p:spTree>
    <p:extLst>
      <p:ext uri="{BB962C8B-B14F-4D97-AF65-F5344CB8AC3E}">
        <p14:creationId xmlns:p14="http://schemas.microsoft.com/office/powerpoint/2010/main" val="158165703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60C9761-D9E7-726F-8DFD-D6FCBE03DB4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A6E16DEB-DE14-677A-B05A-F333389B6584}"/>
              </a:ext>
            </a:extLst>
          </p:cNvPr>
          <p:cNvGrpSpPr/>
          <p:nvPr/>
        </p:nvGrpSpPr>
        <p:grpSpPr>
          <a:xfrm>
            <a:off x="568443" y="319365"/>
            <a:ext cx="922229" cy="400110"/>
            <a:chOff x="568442" y="319364"/>
            <a:chExt cx="922229" cy="400111"/>
          </a:xfrm>
        </p:grpSpPr>
        <p:sp>
          <p:nvSpPr>
            <p:cNvPr id="55" name="文本框 23">
              <a:extLst>
                <a:ext uri="{FF2B5EF4-FFF2-40B4-BE49-F238E27FC236}">
                  <a16:creationId xmlns:a16="http://schemas.microsoft.com/office/drawing/2014/main" id="{069D0BBD-4FEB-9A44-7D41-B9A8C114435F}"/>
                </a:ext>
              </a:extLst>
            </p:cNvPr>
            <p:cNvSpPr txBox="1"/>
            <p:nvPr/>
          </p:nvSpPr>
          <p:spPr>
            <a:xfrm>
              <a:off x="665958" y="319364"/>
              <a:ext cx="82471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Verify</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5982658-9F9C-8106-E0C3-B2B1EDD8C3A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橢圓 2">
            <a:extLst>
              <a:ext uri="{FF2B5EF4-FFF2-40B4-BE49-F238E27FC236}">
                <a16:creationId xmlns:a16="http://schemas.microsoft.com/office/drawing/2014/main" id="{CD037756-BED4-2621-2A0E-9EE4EC1DAAB9}"/>
              </a:ext>
            </a:extLst>
          </p:cNvPr>
          <p:cNvSpPr/>
          <p:nvPr/>
        </p:nvSpPr>
        <p:spPr>
          <a:xfrm>
            <a:off x="1050731" y="338068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Verify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918C99B9-1EE9-9F6D-0CF8-ED836D33A0A8}"/>
              </a:ext>
            </a:extLst>
          </p:cNvPr>
          <p:cNvSpPr/>
          <p:nvPr/>
        </p:nvSpPr>
        <p:spPr>
          <a:xfrm>
            <a:off x="3197989" y="7963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pkDecode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9CE11175-22D7-866A-FEDD-176CD5B63DA9}"/>
              </a:ext>
            </a:extLst>
          </p:cNvPr>
          <p:cNvSpPr/>
          <p:nvPr/>
        </p:nvSpPr>
        <p:spPr>
          <a:xfrm>
            <a:off x="3197987" y="156711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sigDecode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B8AA40FF-16D4-E5D5-3162-5FFB53777E08}"/>
              </a:ext>
            </a:extLst>
          </p:cNvPr>
          <p:cNvSpPr/>
          <p:nvPr/>
        </p:nvSpPr>
        <p:spPr>
          <a:xfrm>
            <a:off x="3197988" y="233788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7E16C7FD-4BE6-922F-5D5F-16477D8BF10D}"/>
              </a:ext>
            </a:extLst>
          </p:cNvPr>
          <p:cNvSpPr/>
          <p:nvPr/>
        </p:nvSpPr>
        <p:spPr>
          <a:xfrm>
            <a:off x="3197986" y="3108649"/>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ACD2E911-7976-AA3F-3045-3CE50A344BD8}"/>
              </a:ext>
            </a:extLst>
          </p:cNvPr>
          <p:cNvSpPr/>
          <p:nvPr/>
        </p:nvSpPr>
        <p:spPr>
          <a:xfrm>
            <a:off x="3197987" y="387941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SimpleIn</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Ball</a:t>
            </a:r>
          </a:p>
        </p:txBody>
      </p:sp>
      <p:sp>
        <p:nvSpPr>
          <p:cNvPr id="14" name="橢圓 13">
            <a:extLst>
              <a:ext uri="{FF2B5EF4-FFF2-40B4-BE49-F238E27FC236}">
                <a16:creationId xmlns:a16="http://schemas.microsoft.com/office/drawing/2014/main" id="{B5DFAFBC-23F1-95D6-5E21-40A1B16EA6CB}"/>
              </a:ext>
            </a:extLst>
          </p:cNvPr>
          <p:cNvSpPr/>
          <p:nvPr/>
        </p:nvSpPr>
        <p:spPr>
          <a:xfrm>
            <a:off x="3197987" y="542094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UseHint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 name="橢圓 14">
            <a:extLst>
              <a:ext uri="{FF2B5EF4-FFF2-40B4-BE49-F238E27FC236}">
                <a16:creationId xmlns:a16="http://schemas.microsoft.com/office/drawing/2014/main" id="{9BE5563F-40FA-7113-B45E-3CEC63A725F1}"/>
              </a:ext>
            </a:extLst>
          </p:cNvPr>
          <p:cNvSpPr/>
          <p:nvPr/>
        </p:nvSpPr>
        <p:spPr>
          <a:xfrm>
            <a:off x="5323973" y="7963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en-US" altLang="zh-TW" sz="1200" dirty="0">
              <a:solidFill>
                <a:schemeClr val="tx1"/>
              </a:solidFill>
              <a:latin typeface="Times New Roman" panose="02020603050405020304" pitchFamily="18" charset="0"/>
              <a:cs typeface="Times New Roman" panose="02020603050405020304" pitchFamily="18" charset="0"/>
            </a:endParaRPr>
          </a:p>
        </p:txBody>
      </p:sp>
      <p:sp>
        <p:nvSpPr>
          <p:cNvPr id="16" name="橢圓 15">
            <a:extLst>
              <a:ext uri="{FF2B5EF4-FFF2-40B4-BE49-F238E27FC236}">
                <a16:creationId xmlns:a16="http://schemas.microsoft.com/office/drawing/2014/main" id="{F5132B46-3586-6EE8-D3E0-B3CAAB68B7DD}"/>
              </a:ext>
            </a:extLst>
          </p:cNvPr>
          <p:cNvSpPr/>
          <p:nvPr/>
        </p:nvSpPr>
        <p:spPr>
          <a:xfrm>
            <a:off x="5302703" y="623704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 name="橢圓 16">
            <a:extLst>
              <a:ext uri="{FF2B5EF4-FFF2-40B4-BE49-F238E27FC236}">
                <a16:creationId xmlns:a16="http://schemas.microsoft.com/office/drawing/2014/main" id="{3A3D79E4-06D1-1013-B711-C1F05694DC8D}"/>
              </a:ext>
            </a:extLst>
          </p:cNvPr>
          <p:cNvSpPr/>
          <p:nvPr/>
        </p:nvSpPr>
        <p:spPr>
          <a:xfrm>
            <a:off x="5302705" y="156711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HintBit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Unpacked</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759F6A86-B70E-E54E-EEFF-000CAD89B1C8}"/>
              </a:ext>
            </a:extLst>
          </p:cNvPr>
          <p:cNvSpPr/>
          <p:nvPr/>
        </p:nvSpPr>
        <p:spPr>
          <a:xfrm>
            <a:off x="3197986" y="4650181"/>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2" name="橢圓 21">
            <a:extLst>
              <a:ext uri="{FF2B5EF4-FFF2-40B4-BE49-F238E27FC236}">
                <a16:creationId xmlns:a16="http://schemas.microsoft.com/office/drawing/2014/main" id="{E5221EDD-E02B-3B9B-325B-730B3F7231B0}"/>
              </a:ext>
            </a:extLst>
          </p:cNvPr>
          <p:cNvSpPr/>
          <p:nvPr/>
        </p:nvSpPr>
        <p:spPr>
          <a:xfrm>
            <a:off x="5323974" y="542094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5" name="直線接點 24">
            <a:extLst>
              <a:ext uri="{FF2B5EF4-FFF2-40B4-BE49-F238E27FC236}">
                <a16:creationId xmlns:a16="http://schemas.microsoft.com/office/drawing/2014/main" id="{979D3AFA-C7E2-045C-AA53-3FB0670C92B1}"/>
              </a:ext>
            </a:extLst>
          </p:cNvPr>
          <p:cNvCxnSpPr>
            <a:cxnSpLocks/>
            <a:stCxn id="3" idx="6"/>
            <a:endCxn id="4" idx="2"/>
          </p:cNvCxnSpPr>
          <p:nvPr/>
        </p:nvCxnSpPr>
        <p:spPr>
          <a:xfrm flipV="1">
            <a:off x="2482234" y="1068386"/>
            <a:ext cx="715755" cy="2584333"/>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C524F615-4245-FE1D-77BA-B575DC12238F}"/>
              </a:ext>
            </a:extLst>
          </p:cNvPr>
          <p:cNvCxnSpPr>
            <a:cxnSpLocks/>
            <a:stCxn id="3" idx="6"/>
            <a:endCxn id="6" idx="2"/>
          </p:cNvCxnSpPr>
          <p:nvPr/>
        </p:nvCxnSpPr>
        <p:spPr>
          <a:xfrm flipV="1">
            <a:off x="2482234" y="1839152"/>
            <a:ext cx="715753" cy="1813567"/>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2BB2BDD8-414C-99F2-99A2-ADA711CBE7ED}"/>
              </a:ext>
            </a:extLst>
          </p:cNvPr>
          <p:cNvCxnSpPr>
            <a:cxnSpLocks/>
            <a:stCxn id="3" idx="6"/>
          </p:cNvCxnSpPr>
          <p:nvPr/>
        </p:nvCxnSpPr>
        <p:spPr>
          <a:xfrm>
            <a:off x="2482234" y="3652719"/>
            <a:ext cx="694484" cy="49873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EF386281-F9B7-EE92-7052-C14A40D655F3}"/>
              </a:ext>
            </a:extLst>
          </p:cNvPr>
          <p:cNvCxnSpPr>
            <a:cxnSpLocks/>
            <a:stCxn id="3" idx="6"/>
            <a:endCxn id="8" idx="2"/>
          </p:cNvCxnSpPr>
          <p:nvPr/>
        </p:nvCxnSpPr>
        <p:spPr>
          <a:xfrm flipV="1">
            <a:off x="2482234" y="3380685"/>
            <a:ext cx="715752" cy="27203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B723D3C2-F593-5DE4-FAFC-25E488208BED}"/>
              </a:ext>
            </a:extLst>
          </p:cNvPr>
          <p:cNvCxnSpPr>
            <a:cxnSpLocks/>
            <a:stCxn id="3" idx="6"/>
            <a:endCxn id="18" idx="2"/>
          </p:cNvCxnSpPr>
          <p:nvPr/>
        </p:nvCxnSpPr>
        <p:spPr>
          <a:xfrm>
            <a:off x="2482234" y="3652719"/>
            <a:ext cx="715752" cy="1269498"/>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75C7065A-E7CF-D5A0-98E6-4BAADA0A6567}"/>
              </a:ext>
            </a:extLst>
          </p:cNvPr>
          <p:cNvCxnSpPr>
            <a:cxnSpLocks/>
            <a:stCxn id="3" idx="6"/>
            <a:endCxn id="14" idx="2"/>
          </p:cNvCxnSpPr>
          <p:nvPr/>
        </p:nvCxnSpPr>
        <p:spPr>
          <a:xfrm>
            <a:off x="2482234" y="3652719"/>
            <a:ext cx="715753" cy="204026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直線接點 37">
            <a:extLst>
              <a:ext uri="{FF2B5EF4-FFF2-40B4-BE49-F238E27FC236}">
                <a16:creationId xmlns:a16="http://schemas.microsoft.com/office/drawing/2014/main" id="{C8C1D585-656D-DC02-7FF2-D90A08CD8F5A}"/>
              </a:ext>
            </a:extLst>
          </p:cNvPr>
          <p:cNvCxnSpPr>
            <a:cxnSpLocks/>
            <a:stCxn id="6" idx="6"/>
            <a:endCxn id="15" idx="2"/>
          </p:cNvCxnSpPr>
          <p:nvPr/>
        </p:nvCxnSpPr>
        <p:spPr>
          <a:xfrm flipV="1">
            <a:off x="4629490" y="1068386"/>
            <a:ext cx="694483" cy="77076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0" name="直線接點 39">
            <a:extLst>
              <a:ext uri="{FF2B5EF4-FFF2-40B4-BE49-F238E27FC236}">
                <a16:creationId xmlns:a16="http://schemas.microsoft.com/office/drawing/2014/main" id="{F24D9884-FB96-BD5F-4E49-B0BBD1672832}"/>
              </a:ext>
            </a:extLst>
          </p:cNvPr>
          <p:cNvCxnSpPr>
            <a:cxnSpLocks/>
            <a:stCxn id="6" idx="6"/>
            <a:endCxn id="17" idx="2"/>
          </p:cNvCxnSpPr>
          <p:nvPr/>
        </p:nvCxnSpPr>
        <p:spPr>
          <a:xfrm flipV="1">
            <a:off x="4629490" y="1839150"/>
            <a:ext cx="673215" cy="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線接點 51">
            <a:extLst>
              <a:ext uri="{FF2B5EF4-FFF2-40B4-BE49-F238E27FC236}">
                <a16:creationId xmlns:a16="http://schemas.microsoft.com/office/drawing/2014/main" id="{1FD7839B-5420-8B85-CE8D-4D1D9D611A1D}"/>
              </a:ext>
            </a:extLst>
          </p:cNvPr>
          <p:cNvCxnSpPr>
            <a:stCxn id="14" idx="6"/>
            <a:endCxn id="22" idx="2"/>
          </p:cNvCxnSpPr>
          <p:nvPr/>
        </p:nvCxnSpPr>
        <p:spPr>
          <a:xfrm>
            <a:off x="4629490" y="5692983"/>
            <a:ext cx="694484"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直線單箭頭接點 58">
            <a:extLst>
              <a:ext uri="{FF2B5EF4-FFF2-40B4-BE49-F238E27FC236}">
                <a16:creationId xmlns:a16="http://schemas.microsoft.com/office/drawing/2014/main" id="{3BE72B06-4FFA-7268-4E53-029C4A38F7B2}"/>
              </a:ext>
            </a:extLst>
          </p:cNvPr>
          <p:cNvCxnSpPr>
            <a:cxnSpLocks/>
            <a:stCxn id="3" idx="6"/>
            <a:endCxn id="7" idx="2"/>
          </p:cNvCxnSpPr>
          <p:nvPr/>
        </p:nvCxnSpPr>
        <p:spPr>
          <a:xfrm flipV="1">
            <a:off x="2482234" y="2609919"/>
            <a:ext cx="715754" cy="1042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橢圓 4">
            <a:extLst>
              <a:ext uri="{FF2B5EF4-FFF2-40B4-BE49-F238E27FC236}">
                <a16:creationId xmlns:a16="http://schemas.microsoft.com/office/drawing/2014/main" id="{12FA2179-14EF-4E14-11E2-EAF288620B85}"/>
              </a:ext>
            </a:extLst>
          </p:cNvPr>
          <p:cNvSpPr/>
          <p:nvPr/>
        </p:nvSpPr>
        <p:spPr>
          <a:xfrm>
            <a:off x="5302704" y="1980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4" name="直線單箭頭接點 23">
            <a:extLst>
              <a:ext uri="{FF2B5EF4-FFF2-40B4-BE49-F238E27FC236}">
                <a16:creationId xmlns:a16="http://schemas.microsoft.com/office/drawing/2014/main" id="{6D9BD203-1452-F28D-632E-2ABFE8A15C81}"/>
              </a:ext>
            </a:extLst>
          </p:cNvPr>
          <p:cNvCxnSpPr>
            <a:stCxn id="4" idx="6"/>
            <a:endCxn id="5" idx="2"/>
          </p:cNvCxnSpPr>
          <p:nvPr/>
        </p:nvCxnSpPr>
        <p:spPr>
          <a:xfrm flipV="1">
            <a:off x="4629492" y="291841"/>
            <a:ext cx="673212" cy="7765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橢圓 27">
            <a:extLst>
              <a:ext uri="{FF2B5EF4-FFF2-40B4-BE49-F238E27FC236}">
                <a16:creationId xmlns:a16="http://schemas.microsoft.com/office/drawing/2014/main" id="{BE228491-3B72-7142-171B-618C36D2BC6F}"/>
              </a:ext>
            </a:extLst>
          </p:cNvPr>
          <p:cNvSpPr/>
          <p:nvPr/>
        </p:nvSpPr>
        <p:spPr>
          <a:xfrm>
            <a:off x="3197981" y="623705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UseHint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75" name="直線單箭頭接點 74">
            <a:extLst>
              <a:ext uri="{FF2B5EF4-FFF2-40B4-BE49-F238E27FC236}">
                <a16:creationId xmlns:a16="http://schemas.microsoft.com/office/drawing/2014/main" id="{C905BBD3-E5C3-AA9A-A22E-F373DDA3F18A}"/>
              </a:ext>
            </a:extLst>
          </p:cNvPr>
          <p:cNvCxnSpPr>
            <a:stCxn id="3" idx="6"/>
            <a:endCxn id="28" idx="2"/>
          </p:cNvCxnSpPr>
          <p:nvPr/>
        </p:nvCxnSpPr>
        <p:spPr>
          <a:xfrm>
            <a:off x="2482234" y="3652719"/>
            <a:ext cx="715747" cy="2856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橢圓 83">
            <a:extLst>
              <a:ext uri="{FF2B5EF4-FFF2-40B4-BE49-F238E27FC236}">
                <a16:creationId xmlns:a16="http://schemas.microsoft.com/office/drawing/2014/main" id="{EC8E5638-BCBD-18BD-93DC-19748F27AEBB}"/>
              </a:ext>
            </a:extLst>
          </p:cNvPr>
          <p:cNvSpPr/>
          <p:nvPr/>
        </p:nvSpPr>
        <p:spPr>
          <a:xfrm>
            <a:off x="7407422" y="2337878"/>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5" name="橢圓 84">
            <a:extLst>
              <a:ext uri="{FF2B5EF4-FFF2-40B4-BE49-F238E27FC236}">
                <a16:creationId xmlns:a16="http://schemas.microsoft.com/office/drawing/2014/main" id="{B3073EF4-3628-6FE3-48C7-9A8A35B22095}"/>
              </a:ext>
            </a:extLst>
          </p:cNvPr>
          <p:cNvSpPr/>
          <p:nvPr/>
        </p:nvSpPr>
        <p:spPr>
          <a:xfrm>
            <a:off x="5323974" y="2337879"/>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6" name="橢圓 85">
            <a:extLst>
              <a:ext uri="{FF2B5EF4-FFF2-40B4-BE49-F238E27FC236}">
                <a16:creationId xmlns:a16="http://schemas.microsoft.com/office/drawing/2014/main" id="{EF02F585-24B4-653F-E70A-9684992A273A}"/>
              </a:ext>
            </a:extLst>
          </p:cNvPr>
          <p:cNvSpPr/>
          <p:nvPr/>
        </p:nvSpPr>
        <p:spPr>
          <a:xfrm>
            <a:off x="7407423" y="1550224"/>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87" name="直線接點 86">
            <a:extLst>
              <a:ext uri="{FF2B5EF4-FFF2-40B4-BE49-F238E27FC236}">
                <a16:creationId xmlns:a16="http://schemas.microsoft.com/office/drawing/2014/main" id="{94C3F6BA-0288-F76D-B746-7BF6244AB75C}"/>
              </a:ext>
            </a:extLst>
          </p:cNvPr>
          <p:cNvCxnSpPr>
            <a:cxnSpLocks/>
            <a:stCxn id="7" idx="6"/>
            <a:endCxn id="85" idx="2"/>
          </p:cNvCxnSpPr>
          <p:nvPr/>
        </p:nvCxnSpPr>
        <p:spPr>
          <a:xfrm flipV="1">
            <a:off x="4629491" y="2609915"/>
            <a:ext cx="694483" cy="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8" name="直線接點 87">
            <a:extLst>
              <a:ext uri="{FF2B5EF4-FFF2-40B4-BE49-F238E27FC236}">
                <a16:creationId xmlns:a16="http://schemas.microsoft.com/office/drawing/2014/main" id="{4E73AC64-013E-33BA-C94D-C0F16D819FC3}"/>
              </a:ext>
            </a:extLst>
          </p:cNvPr>
          <p:cNvCxnSpPr>
            <a:stCxn id="85" idx="6"/>
            <a:endCxn id="86" idx="2"/>
          </p:cNvCxnSpPr>
          <p:nvPr/>
        </p:nvCxnSpPr>
        <p:spPr>
          <a:xfrm flipV="1">
            <a:off x="6755477" y="1822260"/>
            <a:ext cx="651946" cy="78765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9" name="直線接點 88">
            <a:extLst>
              <a:ext uri="{FF2B5EF4-FFF2-40B4-BE49-F238E27FC236}">
                <a16:creationId xmlns:a16="http://schemas.microsoft.com/office/drawing/2014/main" id="{4481CA7A-1160-5BE0-9A1B-4D1324855117}"/>
              </a:ext>
            </a:extLst>
          </p:cNvPr>
          <p:cNvCxnSpPr>
            <a:stCxn id="85" idx="6"/>
            <a:endCxn id="84" idx="2"/>
          </p:cNvCxnSpPr>
          <p:nvPr/>
        </p:nvCxnSpPr>
        <p:spPr>
          <a:xfrm flipV="1">
            <a:off x="6755477" y="2609914"/>
            <a:ext cx="651945"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1" name="橢圓 100">
            <a:extLst>
              <a:ext uri="{FF2B5EF4-FFF2-40B4-BE49-F238E27FC236}">
                <a16:creationId xmlns:a16="http://schemas.microsoft.com/office/drawing/2014/main" id="{9B313E5A-1B56-0B36-177B-85564B464888}"/>
              </a:ext>
            </a:extLst>
          </p:cNvPr>
          <p:cNvSpPr/>
          <p:nvPr/>
        </p:nvSpPr>
        <p:spPr>
          <a:xfrm>
            <a:off x="5323973" y="3879408"/>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03" name="直線單箭頭接點 102">
            <a:extLst>
              <a:ext uri="{FF2B5EF4-FFF2-40B4-BE49-F238E27FC236}">
                <a16:creationId xmlns:a16="http://schemas.microsoft.com/office/drawing/2014/main" id="{5C192628-8251-66B0-1DDF-F2F268FB85DE}"/>
              </a:ext>
            </a:extLst>
          </p:cNvPr>
          <p:cNvCxnSpPr>
            <a:stCxn id="9" idx="6"/>
            <a:endCxn id="101" idx="2"/>
          </p:cNvCxnSpPr>
          <p:nvPr/>
        </p:nvCxnSpPr>
        <p:spPr>
          <a:xfrm flipV="1">
            <a:off x="4629490" y="4151444"/>
            <a:ext cx="694483" cy="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5" name="直線單箭頭接點 104">
            <a:extLst>
              <a:ext uri="{FF2B5EF4-FFF2-40B4-BE49-F238E27FC236}">
                <a16:creationId xmlns:a16="http://schemas.microsoft.com/office/drawing/2014/main" id="{27540B68-94F8-15CA-838D-7E53B180C649}"/>
              </a:ext>
            </a:extLst>
          </p:cNvPr>
          <p:cNvCxnSpPr>
            <a:stCxn id="28" idx="6"/>
            <a:endCxn id="16" idx="2"/>
          </p:cNvCxnSpPr>
          <p:nvPr/>
        </p:nvCxnSpPr>
        <p:spPr>
          <a:xfrm flipV="1">
            <a:off x="4629484" y="6509081"/>
            <a:ext cx="673219" cy="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D282DBBC-4ACE-16A6-B09C-884F666AF903}"/>
              </a:ext>
            </a:extLst>
          </p:cNvPr>
          <p:cNvSpPr>
            <a:spLocks noGrp="1"/>
          </p:cNvSpPr>
          <p:nvPr>
            <p:ph type="sldNum" sz="quarter" idx="12"/>
          </p:nvPr>
        </p:nvSpPr>
        <p:spPr/>
        <p:txBody>
          <a:bodyPr/>
          <a:lstStyle/>
          <a:p>
            <a:fld id="{565CE74E-AB26-4998-AD42-012C4C1AD076}" type="slidenum">
              <a:rPr lang="zh-CN" altLang="en-US" smtClean="0"/>
              <a:t>57</a:t>
            </a:fld>
            <a:endParaRPr lang="zh-CN" altLang="en-US" dirty="0"/>
          </a:p>
        </p:txBody>
      </p:sp>
    </p:spTree>
    <p:extLst>
      <p:ext uri="{BB962C8B-B14F-4D97-AF65-F5344CB8AC3E}">
        <p14:creationId xmlns:p14="http://schemas.microsoft.com/office/powerpoint/2010/main" val="186837337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EB03B3C-0618-62D4-C4B0-E3A964D9A54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09D87EB-4F08-7711-3424-351408D0F1EA}"/>
              </a:ext>
            </a:extLst>
          </p:cNvPr>
          <p:cNvGrpSpPr/>
          <p:nvPr/>
        </p:nvGrpSpPr>
        <p:grpSpPr>
          <a:xfrm>
            <a:off x="568443" y="319365"/>
            <a:ext cx="1874221" cy="400110"/>
            <a:chOff x="568442" y="319364"/>
            <a:chExt cx="1874221" cy="400111"/>
          </a:xfrm>
        </p:grpSpPr>
        <p:sp>
          <p:nvSpPr>
            <p:cNvPr id="55" name="文本框 23">
              <a:extLst>
                <a:ext uri="{FF2B5EF4-FFF2-40B4-BE49-F238E27FC236}">
                  <a16:creationId xmlns:a16="http://schemas.microsoft.com/office/drawing/2014/main" id="{E1EAB3A3-8CA1-3E9C-EC36-2B0692A6D410}"/>
                </a:ext>
              </a:extLst>
            </p:cNvPr>
            <p:cNvSpPr txBox="1"/>
            <p:nvPr/>
          </p:nvSpPr>
          <p:spPr>
            <a:xfrm>
              <a:off x="665958" y="319364"/>
              <a:ext cx="177670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B876FE4-2646-76CC-A022-8AD26052B0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EFE179B3-0A28-B76B-2C45-D6666C2F75A5}"/>
              </a:ext>
            </a:extLst>
          </p:cNvPr>
          <p:cNvGraphicFramePr>
            <a:graphicFrameLocks noGrp="1"/>
          </p:cNvGraphicFramePr>
          <p:nvPr>
            <p:extLst>
              <p:ext uri="{D42A27DB-BD31-4B8C-83A1-F6EECF244321}">
                <p14:modId xmlns:p14="http://schemas.microsoft.com/office/powerpoint/2010/main" val="418070169"/>
              </p:ext>
            </p:extLst>
          </p:nvPr>
        </p:nvGraphicFramePr>
        <p:xfrm>
          <a:off x="961858" y="802913"/>
          <a:ext cx="10268283" cy="5666664"/>
        </p:xfrm>
        <a:graphic>
          <a:graphicData uri="http://schemas.openxmlformats.org/drawingml/2006/table">
            <a:tbl>
              <a:tblPr firstRow="1" bandRow="1">
                <a:tableStyleId>{5C22544A-7EE6-4342-B048-85BDC9FD1C3A}</a:tableStyleId>
              </a:tblPr>
              <a:tblGrid>
                <a:gridCol w="1872489">
                  <a:extLst>
                    <a:ext uri="{9D8B030D-6E8A-4147-A177-3AD203B41FA5}">
                      <a16:colId xmlns:a16="http://schemas.microsoft.com/office/drawing/2014/main" val="119686947"/>
                    </a:ext>
                  </a:extLst>
                </a:gridCol>
                <a:gridCol w="3785803">
                  <a:extLst>
                    <a:ext uri="{9D8B030D-6E8A-4147-A177-3AD203B41FA5}">
                      <a16:colId xmlns:a16="http://schemas.microsoft.com/office/drawing/2014/main" val="2984835858"/>
                    </a:ext>
                  </a:extLst>
                </a:gridCol>
                <a:gridCol w="2462202">
                  <a:extLst>
                    <a:ext uri="{9D8B030D-6E8A-4147-A177-3AD203B41FA5}">
                      <a16:colId xmlns:a16="http://schemas.microsoft.com/office/drawing/2014/main" val="3288777230"/>
                    </a:ext>
                  </a:extLst>
                </a:gridCol>
                <a:gridCol w="2147789">
                  <a:extLst>
                    <a:ext uri="{9D8B030D-6E8A-4147-A177-3AD203B41FA5}">
                      <a16:colId xmlns:a16="http://schemas.microsoft.com/office/drawing/2014/main" val="2851598383"/>
                    </a:ext>
                  </a:extLst>
                </a:gridCol>
              </a:tblGrid>
              <a:tr h="51005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Main algorithm</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363396">
                <a:tc rowSpan="4">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+ 2)*8 = 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128*8 = 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63396">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63396">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 * 8 = 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481 * 8 =3848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1312 * 8 = 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63396">
                <a:tc rowSpan="6">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0466304"/>
                  </a:ext>
                </a:extLst>
              </a:tr>
              <a:tr h="363396">
                <a:tc vMerge="1">
                  <a:txBody>
                    <a:bodyPr/>
                    <a:lstStyle/>
                    <a:p>
                      <a:endParaRPr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+ 283)*8 = 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63396">
                <a:tc vMerge="1">
                  <a:txBody>
                    <a:bodyPr/>
                    <a:lstStyle/>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+ 32 + 64) *8 = 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63396">
                <a:tc vMerge="1">
                  <a:txBody>
                    <a:bodyPr/>
                    <a:lstStyle/>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 = 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18 * 8 = 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+ 768)*8 = 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221 * 8 = 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63396">
                <a:tc rowSpan="4">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Verify</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31335679"/>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1312 * 8 = 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003622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+ 283)*8 = 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344796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221 * 8 = 1768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73059682"/>
                  </a:ext>
                </a:extLst>
              </a:tr>
            </a:tbl>
          </a:graphicData>
        </a:graphic>
      </p:graphicFrame>
      <p:sp>
        <p:nvSpPr>
          <p:cNvPr id="2" name="投影片編號版面配置區 1">
            <a:extLst>
              <a:ext uri="{FF2B5EF4-FFF2-40B4-BE49-F238E27FC236}">
                <a16:creationId xmlns:a16="http://schemas.microsoft.com/office/drawing/2014/main" id="{BDCBE1D3-79B2-3A23-9E16-882BEB0D5139}"/>
              </a:ext>
            </a:extLst>
          </p:cNvPr>
          <p:cNvSpPr>
            <a:spLocks noGrp="1"/>
          </p:cNvSpPr>
          <p:nvPr>
            <p:ph type="sldNum" sz="quarter" idx="12"/>
          </p:nvPr>
        </p:nvSpPr>
        <p:spPr/>
        <p:txBody>
          <a:bodyPr/>
          <a:lstStyle/>
          <a:p>
            <a:fld id="{565CE74E-AB26-4998-AD42-012C4C1AD076}" type="slidenum">
              <a:rPr lang="zh-CN" altLang="en-US" smtClean="0"/>
              <a:t>58</a:t>
            </a:fld>
            <a:endParaRPr lang="zh-CN" altLang="en-US" dirty="0"/>
          </a:p>
        </p:txBody>
      </p:sp>
    </p:spTree>
    <p:extLst>
      <p:ext uri="{BB962C8B-B14F-4D97-AF65-F5344CB8AC3E}">
        <p14:creationId xmlns:p14="http://schemas.microsoft.com/office/powerpoint/2010/main" val="360128648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833B6A4-8BFC-6010-1DBE-4636CB8545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93D4FC5-D6D2-8A3B-AF20-9F3158159DFF}"/>
              </a:ext>
            </a:extLst>
          </p:cNvPr>
          <p:cNvGrpSpPr/>
          <p:nvPr/>
        </p:nvGrpSpPr>
        <p:grpSpPr>
          <a:xfrm>
            <a:off x="568443" y="319365"/>
            <a:ext cx="2192000" cy="461665"/>
            <a:chOff x="568442" y="319364"/>
            <a:chExt cx="2192000" cy="461666"/>
          </a:xfrm>
        </p:grpSpPr>
        <p:sp>
          <p:nvSpPr>
            <p:cNvPr id="55" name="文本框 23">
              <a:extLst>
                <a:ext uri="{FF2B5EF4-FFF2-40B4-BE49-F238E27FC236}">
                  <a16:creationId xmlns:a16="http://schemas.microsoft.com/office/drawing/2014/main" id="{D6A4BFB0-40F6-CDF1-6A51-E163D26F287E}"/>
                </a:ext>
              </a:extLst>
            </p:cNvPr>
            <p:cNvSpPr txBox="1"/>
            <p:nvPr/>
          </p:nvSpPr>
          <p:spPr>
            <a:xfrm>
              <a:off x="665958" y="319364"/>
              <a:ext cx="2094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a:t>
              </a:r>
            </a:p>
          </p:txBody>
        </p:sp>
        <p:sp>
          <p:nvSpPr>
            <p:cNvPr id="56" name="等腰三角形 55">
              <a:extLst>
                <a:ext uri="{FF2B5EF4-FFF2-40B4-BE49-F238E27FC236}">
                  <a16:creationId xmlns:a16="http://schemas.microsoft.com/office/drawing/2014/main" id="{ACBA4D0C-20C4-8AAA-9602-2B3AC60FC3C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graphicFrame>
            <p:nvGraphicFramePr>
              <p:cNvPr id="4" name="表格 3">
                <a:extLst>
                  <a:ext uri="{FF2B5EF4-FFF2-40B4-BE49-F238E27FC236}">
                    <a16:creationId xmlns:a16="http://schemas.microsoft.com/office/drawing/2014/main" id="{D5D4F9A4-6990-B6F1-9647-0AD0C9C4BA84}"/>
                  </a:ext>
                </a:extLst>
              </p:cNvPr>
              <p:cNvGraphicFramePr>
                <a:graphicFrameLocks noGrp="1"/>
              </p:cNvGraphicFramePr>
              <p:nvPr>
                <p:extLst>
                  <p:ext uri="{D42A27DB-BD31-4B8C-83A1-F6EECF244321}">
                    <p14:modId xmlns:p14="http://schemas.microsoft.com/office/powerpoint/2010/main" val="2007574394"/>
                  </p:ext>
                </p:extLst>
              </p:nvPr>
            </p:nvGraphicFramePr>
            <p:xfrm>
              <a:off x="568442" y="840643"/>
              <a:ext cx="11198384" cy="5766268"/>
            </p:xfrm>
            <a:graphic>
              <a:graphicData uri="http://schemas.openxmlformats.org/drawingml/2006/table">
                <a:tbl>
                  <a:tblPr firstRow="1" bandRow="1">
                    <a:tableStyleId>{5C22544A-7EE6-4342-B048-85BDC9FD1C3A}</a:tableStyleId>
                  </a:tblPr>
                  <a:tblGrid>
                    <a:gridCol w="1961491">
                      <a:extLst>
                        <a:ext uri="{9D8B030D-6E8A-4147-A177-3AD203B41FA5}">
                          <a16:colId xmlns:a16="http://schemas.microsoft.com/office/drawing/2014/main" val="3145363978"/>
                        </a:ext>
                      </a:extLst>
                    </a:gridCol>
                    <a:gridCol w="1351848">
                      <a:extLst>
                        <a:ext uri="{9D8B030D-6E8A-4147-A177-3AD203B41FA5}">
                          <a16:colId xmlns:a16="http://schemas.microsoft.com/office/drawing/2014/main" val="3288777230"/>
                        </a:ext>
                      </a:extLst>
                    </a:gridCol>
                    <a:gridCol w="1577009">
                      <a:extLst>
                        <a:ext uri="{9D8B030D-6E8A-4147-A177-3AD203B41FA5}">
                          <a16:colId xmlns:a16="http://schemas.microsoft.com/office/drawing/2014/main" val="2851598383"/>
                        </a:ext>
                      </a:extLst>
                    </a:gridCol>
                    <a:gridCol w="1577009">
                      <a:extLst>
                        <a:ext uri="{9D8B030D-6E8A-4147-A177-3AD203B41FA5}">
                          <a16:colId xmlns:a16="http://schemas.microsoft.com/office/drawing/2014/main" val="3392649446"/>
                        </a:ext>
                      </a:extLst>
                    </a:gridCol>
                    <a:gridCol w="1577009">
                      <a:extLst>
                        <a:ext uri="{9D8B030D-6E8A-4147-A177-3AD203B41FA5}">
                          <a16:colId xmlns:a16="http://schemas.microsoft.com/office/drawing/2014/main" val="655681671"/>
                        </a:ext>
                      </a:extLst>
                    </a:gridCol>
                    <a:gridCol w="1577009">
                      <a:extLst>
                        <a:ext uri="{9D8B030D-6E8A-4147-A177-3AD203B41FA5}">
                          <a16:colId xmlns:a16="http://schemas.microsoft.com/office/drawing/2014/main" val="4247082408"/>
                        </a:ext>
                      </a:extLst>
                    </a:gridCol>
                    <a:gridCol w="1577009">
                      <a:extLst>
                        <a:ext uri="{9D8B030D-6E8A-4147-A177-3AD203B41FA5}">
                          <a16:colId xmlns:a16="http://schemas.microsoft.com/office/drawing/2014/main" val="2726845353"/>
                        </a:ext>
                      </a:extLst>
                    </a:gridCol>
                  </a:tblGrid>
                  <a:tr h="579120">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is_last cycle</a:t>
                          </a:r>
                          <a:b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br>
                          <a14:m>
                            <m:oMathPara xmlns:m="http://schemas.openxmlformats.org/officeDocument/2006/math">
                              <m:oMathParaPr>
                                <m:jc m:val="centerGroup"/>
                              </m:oMathParaPr>
                              <m:oMath xmlns:m="http://schemas.openxmlformats.org/officeDocument/2006/math">
                                <m:d>
                                  <m:dPr>
                                    <m:begChr m:val="⌊"/>
                                    <m:endChr m:val="⌋"/>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dPr>
                                  <m:e>
                                    <m:r>
                                      <m:rPr>
                                        <m:sty m:val="p"/>
                                      </m:rP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Input</m:t>
                                    </m:r>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Size</m:t>
                                    </m:r>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/64</m:t>
                                    </m:r>
                                  </m:e>
                                </m:d>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+1</m:t>
                                </m:r>
                              </m:oMath>
                            </m:oMathPara>
                          </a14:m>
                          <a:endParaRPr lang="zh-TW" altLang="en-US"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byte_num</a:t>
                          </a:r>
                          <a14:m>
                            <m:oMath xmlns:m="http://schemas.openxmlformats.org/officeDocument/2006/math">
                              <m:f>
                                <m:fPr>
                                  <m:ctrlPr>
                                    <a:rPr lang="en-US" altLang="zh-TW" sz="16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fPr>
                                <m:num>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Input</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Size</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mod</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64</m:t>
                                  </m:r>
                                  <m:r>
                                    <m:rPr>
                                      <m:nor/>
                                    </m:rPr>
                                    <a:rPr lang="zh-TW" altLang="en-US"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m:t> </m:t>
                                  </m:r>
                                </m:num>
                                <m:den>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8</m:t>
                                  </m:r>
                                </m:den>
                              </m:f>
                            </m:oMath>
                          </a14:m>
                          <a:endPar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 time</a:t>
                          </a:r>
                        </a:p>
                        <a:p>
                          <a:pPr algn="ctr"/>
                          <a14:m>
                            <m:oMathPara xmlns:m="http://schemas.openxmlformats.org/officeDocument/2006/math">
                              <m:oMathParaPr>
                                <m:jc m:val="centerGroup"/>
                              </m:oMathParaPr>
                              <m:oMath xmlns:m="http://schemas.openxmlformats.org/officeDocument/2006/math">
                                <m:d>
                                  <m:dPr>
                                    <m:begChr m:val="⌈"/>
                                    <m:endChr m:val="⌉"/>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dPr>
                                  <m:e>
                                    <m:f>
                                      <m:fPr>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fPr>
                                      <m:num>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𝑂𝑢𝑡𝑝𝑢𝑡</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𝑆𝑖𝑧𝑒</m:t>
                                        </m:r>
                                      </m:num>
                                      <m:den>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𝑚𝑜𝑑𝑒</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𝑠𝑖𝑧𝑒</m:t>
                                        </m:r>
                                      </m:den>
                                    </m:f>
                                  </m:e>
                                </m:d>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−1</m:t>
                                </m:r>
                              </m:oMath>
                            </m:oMathPara>
                          </a14:m>
                          <a:endParaRPr lang="en-US" altLang="zh-TW" sz="12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79120">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39951">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mc:Choice>
        <mc:Fallback xmlns="">
          <p:graphicFrame>
            <p:nvGraphicFramePr>
              <p:cNvPr id="4" name="表格 3">
                <a:extLst>
                  <a:ext uri="{FF2B5EF4-FFF2-40B4-BE49-F238E27FC236}">
                    <a16:creationId xmlns:a16="http://schemas.microsoft.com/office/drawing/2014/main" id="{D5D4F9A4-6990-B6F1-9647-0AD0C9C4BA84}"/>
                  </a:ext>
                </a:extLst>
              </p:cNvPr>
              <p:cNvGraphicFramePr>
                <a:graphicFrameLocks noGrp="1"/>
              </p:cNvGraphicFramePr>
              <p:nvPr>
                <p:extLst>
                  <p:ext uri="{D42A27DB-BD31-4B8C-83A1-F6EECF244321}">
                    <p14:modId xmlns:p14="http://schemas.microsoft.com/office/powerpoint/2010/main" val="2007574394"/>
                  </p:ext>
                </p:extLst>
              </p:nvPr>
            </p:nvGraphicFramePr>
            <p:xfrm>
              <a:off x="568442" y="840643"/>
              <a:ext cx="11198384" cy="5766268"/>
            </p:xfrm>
            <a:graphic>
              <a:graphicData uri="http://schemas.openxmlformats.org/drawingml/2006/table">
                <a:tbl>
                  <a:tblPr firstRow="1" bandRow="1">
                    <a:tableStyleId>{5C22544A-7EE6-4342-B048-85BDC9FD1C3A}</a:tableStyleId>
                  </a:tblPr>
                  <a:tblGrid>
                    <a:gridCol w="1961491">
                      <a:extLst>
                        <a:ext uri="{9D8B030D-6E8A-4147-A177-3AD203B41FA5}">
                          <a16:colId xmlns:a16="http://schemas.microsoft.com/office/drawing/2014/main" val="3145363978"/>
                        </a:ext>
                      </a:extLst>
                    </a:gridCol>
                    <a:gridCol w="1351848">
                      <a:extLst>
                        <a:ext uri="{9D8B030D-6E8A-4147-A177-3AD203B41FA5}">
                          <a16:colId xmlns:a16="http://schemas.microsoft.com/office/drawing/2014/main" val="3288777230"/>
                        </a:ext>
                      </a:extLst>
                    </a:gridCol>
                    <a:gridCol w="1577009">
                      <a:extLst>
                        <a:ext uri="{9D8B030D-6E8A-4147-A177-3AD203B41FA5}">
                          <a16:colId xmlns:a16="http://schemas.microsoft.com/office/drawing/2014/main" val="2851598383"/>
                        </a:ext>
                      </a:extLst>
                    </a:gridCol>
                    <a:gridCol w="1577009">
                      <a:extLst>
                        <a:ext uri="{9D8B030D-6E8A-4147-A177-3AD203B41FA5}">
                          <a16:colId xmlns:a16="http://schemas.microsoft.com/office/drawing/2014/main" val="3392649446"/>
                        </a:ext>
                      </a:extLst>
                    </a:gridCol>
                    <a:gridCol w="1577009">
                      <a:extLst>
                        <a:ext uri="{9D8B030D-6E8A-4147-A177-3AD203B41FA5}">
                          <a16:colId xmlns:a16="http://schemas.microsoft.com/office/drawing/2014/main" val="655681671"/>
                        </a:ext>
                      </a:extLst>
                    </a:gridCol>
                    <a:gridCol w="1577009">
                      <a:extLst>
                        <a:ext uri="{9D8B030D-6E8A-4147-A177-3AD203B41FA5}">
                          <a16:colId xmlns:a16="http://schemas.microsoft.com/office/drawing/2014/main" val="4247082408"/>
                        </a:ext>
                      </a:extLst>
                    </a:gridCol>
                    <a:gridCol w="1577009">
                      <a:extLst>
                        <a:ext uri="{9D8B030D-6E8A-4147-A177-3AD203B41FA5}">
                          <a16:colId xmlns:a16="http://schemas.microsoft.com/office/drawing/2014/main" val="2726845353"/>
                        </a:ext>
                      </a:extLst>
                    </a:gridCol>
                  </a:tblGrid>
                  <a:tr h="693357">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410039" t="-1754" r="-200386" b="-734211"/>
                          </a:stretch>
                        </a:blip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510039" t="-1754" r="-100386" b="-734211"/>
                          </a:stretch>
                        </a:blip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610039" t="-1754" r="-386" b="-734211"/>
                          </a:stretch>
                        </a:blipFill>
                      </a:tcPr>
                    </a:tc>
                    <a:extLst>
                      <a:ext uri="{0D108BD9-81ED-4DB2-BD59-A6C34878D82A}">
                        <a16:rowId xmlns:a16="http://schemas.microsoft.com/office/drawing/2014/main" val="3028677840"/>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79120">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39951">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mc:Fallback>
      </mc:AlternateContent>
      <p:sp>
        <p:nvSpPr>
          <p:cNvPr id="2" name="投影片編號版面配置區 1">
            <a:extLst>
              <a:ext uri="{FF2B5EF4-FFF2-40B4-BE49-F238E27FC236}">
                <a16:creationId xmlns:a16="http://schemas.microsoft.com/office/drawing/2014/main" id="{E273A934-4645-1BAB-B267-8293F54C9685}"/>
              </a:ext>
            </a:extLst>
          </p:cNvPr>
          <p:cNvSpPr>
            <a:spLocks noGrp="1"/>
          </p:cNvSpPr>
          <p:nvPr>
            <p:ph type="sldNum" sz="quarter" idx="12"/>
          </p:nvPr>
        </p:nvSpPr>
        <p:spPr/>
        <p:txBody>
          <a:bodyPr/>
          <a:lstStyle/>
          <a:p>
            <a:fld id="{565CE74E-AB26-4998-AD42-012C4C1AD076}" type="slidenum">
              <a:rPr lang="zh-CN" altLang="en-US" smtClean="0"/>
              <a:t>59</a:t>
            </a:fld>
            <a:endParaRPr lang="zh-CN" altLang="en-US" dirty="0"/>
          </a:p>
        </p:txBody>
      </p:sp>
    </p:spTree>
    <p:extLst>
      <p:ext uri="{BB962C8B-B14F-4D97-AF65-F5344CB8AC3E}">
        <p14:creationId xmlns:p14="http://schemas.microsoft.com/office/powerpoint/2010/main" val="42788961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2770299" cy="400110"/>
            <a:chOff x="568442" y="319364"/>
            <a:chExt cx="2770299" cy="400111"/>
          </a:xfrm>
        </p:grpSpPr>
        <p:sp>
          <p:nvSpPr>
            <p:cNvPr id="55" name="文本框 23"/>
            <p:cNvSpPr txBox="1"/>
            <p:nvPr/>
          </p:nvSpPr>
          <p:spPr>
            <a:xfrm>
              <a:off x="665958" y="319364"/>
              <a:ext cx="2672783" cy="400111"/>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Fiat-Shamir with Aborts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3" name="文字方塊 2">
                <a:extLst>
                  <a:ext uri="{FF2B5EF4-FFF2-40B4-BE49-F238E27FC236}">
                    <a16:creationId xmlns:a16="http://schemas.microsoft.com/office/drawing/2014/main" id="{1F0D7501-2C99-CDEB-4CB2-E1DB84FC192F}"/>
                  </a:ext>
                </a:extLst>
              </p:cNvPr>
              <p:cNvSpPr txBox="1"/>
              <p:nvPr/>
            </p:nvSpPr>
            <p:spPr>
              <a:xfrm>
                <a:off x="568442" y="779087"/>
                <a:ext cx="5641858" cy="5206233"/>
              </a:xfrm>
              <a:prstGeom prst="rect">
                <a:avLst/>
              </a:prstGeom>
              <a:noFill/>
            </p:spPr>
            <p:txBody>
              <a:bodyPr wrap="square" rtlCol="0">
                <a:spAutoFit/>
              </a:bodyPr>
              <a:lstStyle/>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Commitment</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signer generates a random vector</a:t>
                </a:r>
                <a14:m>
                  <m:oMath xmlns:m="http://schemas.openxmlformats.org/officeDocument/2006/math">
                    <m:r>
                      <a:rPr lang="en-US" altLang="zh-TW" b="0" i="0" dirty="0" smtClean="0">
                        <a:latin typeface="Cambria Math" panose="02040503050406030204" pitchFamily="18" charset="0"/>
                      </a:rPr>
                      <m:t> </m:t>
                    </m:r>
                    <m:r>
                      <m:rPr>
                        <m:sty m:val="p"/>
                      </m:rPr>
                      <a:rPr lang="en-US" altLang="zh-TW" i="1" dirty="0">
                        <a:latin typeface="Cambria Math" panose="02040503050406030204" pitchFamily="18" charset="0"/>
                      </a:rPr>
                      <m:t>y</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nor/>
                          </m:rPr>
                          <a:rPr lang="en-US" altLang="zh-TW" dirty="0">
                            <a:latin typeface="Times New Roman" panose="02020603050405020304" pitchFamily="18" charset="0"/>
                            <a:cs typeface="Times New Roman" panose="02020603050405020304" pitchFamily="18" charset="0"/>
                          </a:rPr>
                          <m:t>ℓ</m:t>
                        </m:r>
                      </m:sup>
                    </m:sSubSup>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commitment value is </a:t>
                </a:r>
                <a14:m>
                  <m:oMath xmlns:m="http://schemas.openxmlformats.org/officeDocument/2006/math">
                    <m:r>
                      <a:rPr lang="zh-TW" altLang="en-US" i="1" dirty="0" smtClean="0">
                        <a:latin typeface="Cambria Math" panose="02040503050406030204" pitchFamily="18" charset="0"/>
                      </a:rPr>
                      <m:t>𝑤</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𝐴𝑦</m:t>
                    </m:r>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14:m>
                  <m:oMath xmlns:m="http://schemas.openxmlformats.org/officeDocument/2006/math">
                    <m:r>
                      <a:rPr lang="zh-TW" altLang="en-US" i="1" dirty="0" smtClean="0">
                        <a:latin typeface="Cambria Math" panose="02040503050406030204" pitchFamily="18" charset="0"/>
                      </a:rPr>
                      <m:t>𝑤</m:t>
                    </m:r>
                    <m:r>
                      <a:rPr lang="zh-TW" altLang="en-US" i="1" dirty="0" smtClean="0">
                        <a:latin typeface="Cambria Math" panose="02040503050406030204" pitchFamily="18" charset="0"/>
                      </a:rPr>
                      <m:t> </m:t>
                    </m:r>
                  </m:oMath>
                </a14:m>
                <a:r>
                  <a:rPr lang="en-US" altLang="zh-TW" dirty="0">
                    <a:latin typeface="Times New Roman" panose="02020603050405020304" pitchFamily="18" charset="0"/>
                    <a:cs typeface="Times New Roman" panose="02020603050405020304" pitchFamily="18" charset="0"/>
                  </a:rPr>
                  <a:t>is rounded to obtain</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t>
                </a: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Challenge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challenge </a:t>
                </a:r>
                <a14:m>
                  <m:oMath xmlns:m="http://schemas.openxmlformats.org/officeDocument/2006/math">
                    <m:r>
                      <a:rPr lang="en-US" altLang="zh-TW"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 is generated by hashing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and the message representative </a:t>
                </a:r>
                <a14:m>
                  <m:oMath xmlns:m="http://schemas.openxmlformats.org/officeDocument/2006/math">
                    <m:r>
                      <a:rPr lang="en-US" altLang="zh-TW" i="1" dirty="0" smtClean="0">
                        <a:latin typeface="Cambria Math" panose="02040503050406030204" pitchFamily="18" charset="0"/>
                      </a:rPr>
                      <m:t>𝜇</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Response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response</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r>
                      <a:rPr lang="zh-TW" altLang="en-US" i="1" dirty="0" smtClean="0">
                        <a:latin typeface="Cambria Math" panose="02040503050406030204" pitchFamily="18" charset="0"/>
                      </a:rPr>
                      <m:t>𝑧</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𝑦</m:t>
                    </m:r>
                    <m:r>
                      <a:rPr lang="en-US" altLang="zh-TW" i="1" dirty="0" smtClean="0">
                        <a:latin typeface="Cambria Math" panose="02040503050406030204" pitchFamily="18" charset="0"/>
                      </a:rPr>
                      <m:t>+</m:t>
                    </m:r>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r>
                      <a:rPr lang="en-US" altLang="zh-TW" i="1" dirty="0" smtClean="0">
                        <a:latin typeface="Cambria Math" panose="02040503050406030204" pitchFamily="18" charset="0"/>
                      </a:rPr>
                      <m:t>⋅</m:t>
                    </m:r>
                    <m:r>
                      <a:rPr lang="zh-TW" altLang="en-US"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is part of the private key)</a:t>
                </a: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Use rejection sampling to check whether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meets specific coefficient bounds</a:t>
                </a:r>
                <a:endParaRPr lang="zh-TW" altLang="en-US" dirty="0">
                  <a:latin typeface="Times New Roman" panose="02020603050405020304" pitchFamily="18" charset="0"/>
                  <a:cs typeface="Times New Roman" panose="02020603050405020304" pitchFamily="18" charset="0"/>
                </a:endParaRPr>
              </a:p>
            </p:txBody>
          </p:sp>
        </mc:Choice>
        <mc:Fallback xmlns="">
          <p:sp>
            <p:nvSpPr>
              <p:cNvPr id="3" name="文字方塊 2">
                <a:extLst>
                  <a:ext uri="{FF2B5EF4-FFF2-40B4-BE49-F238E27FC236}">
                    <a16:creationId xmlns:a16="http://schemas.microsoft.com/office/drawing/2014/main" id="{1F0D7501-2C99-CDEB-4CB2-E1DB84FC192F}"/>
                  </a:ext>
                </a:extLst>
              </p:cNvPr>
              <p:cNvSpPr txBox="1">
                <a:spLocks noRot="1" noChangeAspect="1" noMove="1" noResize="1" noEditPoints="1" noAdjustHandles="1" noChangeArrowheads="1" noChangeShapeType="1" noTextEdit="1"/>
              </p:cNvSpPr>
              <p:nvPr/>
            </p:nvSpPr>
            <p:spPr>
              <a:xfrm>
                <a:off x="568442" y="779087"/>
                <a:ext cx="5641858" cy="5206233"/>
              </a:xfrm>
              <a:prstGeom prst="rect">
                <a:avLst/>
              </a:prstGeom>
              <a:blipFill>
                <a:blip r:embed="rId3"/>
                <a:stretch>
                  <a:fillRect l="-648" b="-585"/>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 name="文字方塊 6">
                <a:extLst>
                  <a:ext uri="{FF2B5EF4-FFF2-40B4-BE49-F238E27FC236}">
                    <a16:creationId xmlns:a16="http://schemas.microsoft.com/office/drawing/2014/main" id="{5E111187-42FC-361A-5F31-FF3748776243}"/>
                  </a:ext>
                </a:extLst>
              </p:cNvPr>
              <p:cNvSpPr txBox="1"/>
              <p:nvPr/>
            </p:nvSpPr>
            <p:spPr>
              <a:xfrm>
                <a:off x="6433013" y="683300"/>
                <a:ext cx="5482761" cy="5129674"/>
              </a:xfrm>
              <a:prstGeom prst="rect">
                <a:avLst/>
              </a:prstGeom>
              <a:noFill/>
            </p:spPr>
            <p:txBody>
              <a:bodyPr wrap="square" rtlCol="0">
                <a:spAutoFit/>
              </a:bodyPr>
              <a:lstStyle/>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Hint Calculation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enable the verifier to reconstruct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from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compressed public value </a:t>
                </a:r>
                <a14:m>
                  <m:oMath xmlns:m="http://schemas.openxmlformats.org/officeDocument/2006/math">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i="1">
                            <a:latin typeface="Cambria Math" panose="02040503050406030204" pitchFamily="18" charset="0"/>
                          </a:rPr>
                          <m:t>1</m:t>
                        </m:r>
                      </m:sub>
                    </m:sSub>
                    <m:r>
                      <a:rPr lang="en-US" altLang="zh-TW" i="1">
                        <a:latin typeface="Cambria Math" panose="02040503050406030204" pitchFamily="18" charset="0"/>
                      </a:rPr>
                      <m:t> </m:t>
                    </m:r>
                  </m:oMath>
                </a14:m>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hint </a:t>
                </a:r>
                <a14:m>
                  <m:oMath xmlns:m="http://schemas.openxmlformats.org/officeDocument/2006/math">
                    <m:r>
                      <m:rPr>
                        <m:sty m:val="p"/>
                      </m:rPr>
                      <a:rPr lang="en-US" altLang="zh-TW" i="1" dirty="0">
                        <a:latin typeface="Cambria Math" panose="02040503050406030204" pitchFamily="18" charset="0"/>
                      </a:rPr>
                      <m:t>h</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sty m:val="p"/>
                          </m:rPr>
                          <a:rPr lang="en-US" altLang="zh-TW" i="1" dirty="0">
                            <a:latin typeface="Cambria Math" panose="02040503050406030204" pitchFamily="18" charset="0"/>
                          </a:rPr>
                          <m:t>k</m:t>
                        </m:r>
                      </m:sup>
                    </m:sSubSup>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Signature Composition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final signature consists of three parts: the rounded commitment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the response </a:t>
                </a:r>
                <a14:m>
                  <m:oMath xmlns:m="http://schemas.openxmlformats.org/officeDocument/2006/math">
                    <m:r>
                      <a:rPr lang="zh-TW" altLang="en-US"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hint </a:t>
                </a:r>
                <a14:m>
                  <m:oMath xmlns:m="http://schemas.openxmlformats.org/officeDocument/2006/math">
                    <m:r>
                      <a:rPr lang="en-US" altLang="zh-TW" i="1" dirty="0" smtClean="0">
                        <a:latin typeface="Cambria Math" panose="02040503050406030204" pitchFamily="18" charset="0"/>
                      </a:rPr>
                      <m:t>h</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Second Stage of Rejection Sampling</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ensure the correctness of the signature, a second stage of rejection sampling must be performed</a:t>
                </a:r>
                <a:endParaRPr lang="zh-TW" altLang="en-US" dirty="0">
                  <a:latin typeface="Times New Roman" panose="02020603050405020304" pitchFamily="18" charset="0"/>
                  <a:cs typeface="Times New Roman" panose="02020603050405020304" pitchFamily="18" charset="0"/>
                </a:endParaRPr>
              </a:p>
            </p:txBody>
          </p:sp>
        </mc:Choice>
        <mc:Fallback xmlns="">
          <p:sp>
            <p:nvSpPr>
              <p:cNvPr id="7" name="文字方塊 6">
                <a:extLst>
                  <a:ext uri="{FF2B5EF4-FFF2-40B4-BE49-F238E27FC236}">
                    <a16:creationId xmlns:a16="http://schemas.microsoft.com/office/drawing/2014/main" id="{5E111187-42FC-361A-5F31-FF3748776243}"/>
                  </a:ext>
                </a:extLst>
              </p:cNvPr>
              <p:cNvSpPr txBox="1">
                <a:spLocks noRot="1" noChangeAspect="1" noMove="1" noResize="1" noEditPoints="1" noAdjustHandles="1" noChangeArrowheads="1" noChangeShapeType="1" noTextEdit="1"/>
              </p:cNvSpPr>
              <p:nvPr/>
            </p:nvSpPr>
            <p:spPr>
              <a:xfrm>
                <a:off x="6433013" y="683300"/>
                <a:ext cx="5482761" cy="5129674"/>
              </a:xfrm>
              <a:prstGeom prst="rect">
                <a:avLst/>
              </a:prstGeom>
              <a:blipFill>
                <a:blip r:embed="rId4"/>
                <a:stretch>
                  <a:fillRect l="-667" r="-1667" b="-950"/>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DA8AF152-E266-8588-1347-B82AFC7FFF09}"/>
              </a:ext>
            </a:extLst>
          </p:cNvPr>
          <p:cNvSpPr>
            <a:spLocks noGrp="1"/>
          </p:cNvSpPr>
          <p:nvPr>
            <p:ph type="sldNum" sz="quarter" idx="12"/>
          </p:nvPr>
        </p:nvSpPr>
        <p:spPr/>
        <p:txBody>
          <a:bodyPr/>
          <a:lstStyle/>
          <a:p>
            <a:fld id="{565CE74E-AB26-4998-AD42-012C4C1AD076}" type="slidenum">
              <a:rPr lang="zh-CN" altLang="en-US" smtClean="0"/>
              <a:t>6</a:t>
            </a:fld>
            <a:endParaRPr lang="zh-CN" altLang="en-US" dirty="0"/>
          </a:p>
        </p:txBody>
      </p:sp>
    </p:spTree>
    <p:extLst>
      <p:ext uri="{BB962C8B-B14F-4D97-AF65-F5344CB8AC3E}">
        <p14:creationId xmlns:p14="http://schemas.microsoft.com/office/powerpoint/2010/main" val="186025661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4DEAA5E-6B7D-8B28-FAAC-487091803ED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B1A24DF-D76A-B00B-C1AB-8D81F9A01FE1}"/>
              </a:ext>
            </a:extLst>
          </p:cNvPr>
          <p:cNvGrpSpPr/>
          <p:nvPr/>
        </p:nvGrpSpPr>
        <p:grpSpPr>
          <a:xfrm>
            <a:off x="568443" y="319365"/>
            <a:ext cx="2735033" cy="400110"/>
            <a:chOff x="568442" y="319364"/>
            <a:chExt cx="2735033" cy="400111"/>
          </a:xfrm>
        </p:grpSpPr>
        <p:sp>
          <p:nvSpPr>
            <p:cNvPr id="55" name="文本框 23">
              <a:extLst>
                <a:ext uri="{FF2B5EF4-FFF2-40B4-BE49-F238E27FC236}">
                  <a16:creationId xmlns:a16="http://schemas.microsoft.com/office/drawing/2014/main" id="{BD329A77-2CBA-F4D8-5A57-4146DE2503BF}"/>
                </a:ext>
              </a:extLst>
            </p:cNvPr>
            <p:cNvSpPr txBox="1"/>
            <p:nvPr/>
          </p:nvSpPr>
          <p:spPr>
            <a:xfrm>
              <a:off x="665958" y="319364"/>
              <a:ext cx="2637517"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Module</a:t>
              </a:r>
            </a:p>
          </p:txBody>
        </p:sp>
        <p:sp>
          <p:nvSpPr>
            <p:cNvPr id="56" name="等腰三角形 55">
              <a:extLst>
                <a:ext uri="{FF2B5EF4-FFF2-40B4-BE49-F238E27FC236}">
                  <a16:creationId xmlns:a16="http://schemas.microsoft.com/office/drawing/2014/main" id="{5404A3A3-852F-FCB3-578C-8D7AE383C2A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24" name="圖片 23">
            <a:extLst>
              <a:ext uri="{FF2B5EF4-FFF2-40B4-BE49-F238E27FC236}">
                <a16:creationId xmlns:a16="http://schemas.microsoft.com/office/drawing/2014/main" id="{086D8E8A-8FE6-16F1-A1DB-7766FE7E10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5685" y="1476088"/>
            <a:ext cx="5270960" cy="3600000"/>
          </a:xfrm>
          <a:prstGeom prst="rect">
            <a:avLst/>
          </a:prstGeom>
        </p:spPr>
      </p:pic>
      <p:pic>
        <p:nvPicPr>
          <p:cNvPr id="26" name="圖片 25">
            <a:extLst>
              <a:ext uri="{FF2B5EF4-FFF2-40B4-BE49-F238E27FC236}">
                <a16:creationId xmlns:a16="http://schemas.microsoft.com/office/drawing/2014/main" id="{133A09F5-1EE3-8BB7-9CE5-54A58C8EFD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8442" y="1476088"/>
            <a:ext cx="5637243" cy="3600000"/>
          </a:xfrm>
          <a:prstGeom prst="rect">
            <a:avLst/>
          </a:prstGeom>
        </p:spPr>
      </p:pic>
      <p:sp>
        <p:nvSpPr>
          <p:cNvPr id="2" name="投影片編號版面配置區 1">
            <a:extLst>
              <a:ext uri="{FF2B5EF4-FFF2-40B4-BE49-F238E27FC236}">
                <a16:creationId xmlns:a16="http://schemas.microsoft.com/office/drawing/2014/main" id="{5216F085-7612-C56E-AABE-126D55D946C7}"/>
              </a:ext>
            </a:extLst>
          </p:cNvPr>
          <p:cNvSpPr>
            <a:spLocks noGrp="1"/>
          </p:cNvSpPr>
          <p:nvPr>
            <p:ph type="sldNum" sz="quarter" idx="12"/>
          </p:nvPr>
        </p:nvSpPr>
        <p:spPr/>
        <p:txBody>
          <a:bodyPr/>
          <a:lstStyle/>
          <a:p>
            <a:fld id="{565CE74E-AB26-4998-AD42-012C4C1AD076}" type="slidenum">
              <a:rPr lang="zh-CN" altLang="en-US" smtClean="0"/>
              <a:t>60</a:t>
            </a:fld>
            <a:endParaRPr lang="zh-CN" altLang="en-US" dirty="0"/>
          </a:p>
        </p:txBody>
      </p:sp>
    </p:spTree>
    <p:extLst>
      <p:ext uri="{BB962C8B-B14F-4D97-AF65-F5344CB8AC3E}">
        <p14:creationId xmlns:p14="http://schemas.microsoft.com/office/powerpoint/2010/main" val="124849434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B266B29-8838-26D3-E31F-19D8B261461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82165619-333E-6759-29DB-5665BBC93B07}"/>
              </a:ext>
            </a:extLst>
          </p:cNvPr>
          <p:cNvGrpSpPr/>
          <p:nvPr/>
        </p:nvGrpSpPr>
        <p:grpSpPr>
          <a:xfrm>
            <a:off x="568443" y="319365"/>
            <a:ext cx="3510886" cy="400110"/>
            <a:chOff x="568442" y="319364"/>
            <a:chExt cx="3510886" cy="400111"/>
          </a:xfrm>
        </p:grpSpPr>
        <p:sp>
          <p:nvSpPr>
            <p:cNvPr id="55" name="文本框 23">
              <a:extLst>
                <a:ext uri="{FF2B5EF4-FFF2-40B4-BE49-F238E27FC236}">
                  <a16:creationId xmlns:a16="http://schemas.microsoft.com/office/drawing/2014/main" id="{58309089-2104-8CA3-BB9B-E6D6C5420A3D}"/>
                </a:ext>
              </a:extLst>
            </p:cNvPr>
            <p:cNvSpPr txBox="1"/>
            <p:nvPr/>
          </p:nvSpPr>
          <p:spPr>
            <a:xfrm>
              <a:off x="665958" y="319364"/>
              <a:ext cx="341337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8ABD5F2-B03A-BB2E-342C-9D21848578E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3" name="圖片 12">
            <a:extLst>
              <a:ext uri="{FF2B5EF4-FFF2-40B4-BE49-F238E27FC236}">
                <a16:creationId xmlns:a16="http://schemas.microsoft.com/office/drawing/2014/main" id="{EDEFA4A0-419B-1E8F-17EB-A7C83D75016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0898" y="3251850"/>
            <a:ext cx="8884479" cy="3461323"/>
          </a:xfrm>
          <a:prstGeom prst="rect">
            <a:avLst/>
          </a:prstGeom>
        </p:spPr>
      </p:pic>
      <p:pic>
        <p:nvPicPr>
          <p:cNvPr id="14" name="圖片 13">
            <a:extLst>
              <a:ext uri="{FF2B5EF4-FFF2-40B4-BE49-F238E27FC236}">
                <a16:creationId xmlns:a16="http://schemas.microsoft.com/office/drawing/2014/main" id="{1F728E7F-4F5F-0767-FC54-4FD84E1C356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0898" y="1038840"/>
            <a:ext cx="10530204" cy="1893645"/>
          </a:xfrm>
          <a:prstGeom prst="rect">
            <a:avLst/>
          </a:prstGeom>
        </p:spPr>
      </p:pic>
      <p:sp>
        <p:nvSpPr>
          <p:cNvPr id="2" name="投影片編號版面配置區 1">
            <a:extLst>
              <a:ext uri="{FF2B5EF4-FFF2-40B4-BE49-F238E27FC236}">
                <a16:creationId xmlns:a16="http://schemas.microsoft.com/office/drawing/2014/main" id="{CDAB05C1-B1B6-F41A-2066-8262E591C618}"/>
              </a:ext>
            </a:extLst>
          </p:cNvPr>
          <p:cNvSpPr>
            <a:spLocks noGrp="1"/>
          </p:cNvSpPr>
          <p:nvPr>
            <p:ph type="sldNum" sz="quarter" idx="12"/>
          </p:nvPr>
        </p:nvSpPr>
        <p:spPr/>
        <p:txBody>
          <a:bodyPr/>
          <a:lstStyle/>
          <a:p>
            <a:fld id="{565CE74E-AB26-4998-AD42-012C4C1AD076}" type="slidenum">
              <a:rPr lang="zh-CN" altLang="en-US" smtClean="0"/>
              <a:t>61</a:t>
            </a:fld>
            <a:endParaRPr lang="zh-CN" altLang="en-US" dirty="0"/>
          </a:p>
        </p:txBody>
      </p:sp>
      <mc:AlternateContent xmlns:mc="http://schemas.openxmlformats.org/markup-compatibility/2006" xmlns:p14="http://schemas.microsoft.com/office/powerpoint/2010/main">
        <mc:Choice Requires="p14">
          <p:contentPart p14:bwMode="auto" r:id="rId5">
            <p14:nvContentPartPr>
              <p14:cNvPr id="4" name="筆跡 3">
                <a:extLst>
                  <a:ext uri="{FF2B5EF4-FFF2-40B4-BE49-F238E27FC236}">
                    <a16:creationId xmlns:a16="http://schemas.microsoft.com/office/drawing/2014/main" id="{20E57DBF-3D27-4301-9C61-205F3AAF8A8E}"/>
                  </a:ext>
                </a:extLst>
              </p14:cNvPr>
              <p14:cNvContentPartPr/>
              <p14:nvPr/>
            </p14:nvContentPartPr>
            <p14:xfrm>
              <a:off x="5403960" y="1393920"/>
              <a:ext cx="458280" cy="682200"/>
            </p14:xfrm>
          </p:contentPart>
        </mc:Choice>
        <mc:Fallback xmlns="">
          <p:pic>
            <p:nvPicPr>
              <p:cNvPr id="4" name="筆跡 3">
                <a:extLst>
                  <a:ext uri="{FF2B5EF4-FFF2-40B4-BE49-F238E27FC236}">
                    <a16:creationId xmlns:a16="http://schemas.microsoft.com/office/drawing/2014/main" id="{20E57DBF-3D27-4301-9C61-205F3AAF8A8E}"/>
                  </a:ext>
                </a:extLst>
              </p:cNvPr>
              <p:cNvPicPr/>
              <p:nvPr/>
            </p:nvPicPr>
            <p:blipFill>
              <a:blip r:embed="rId6"/>
              <a:stretch>
                <a:fillRect/>
              </a:stretch>
            </p:blipFill>
            <p:spPr>
              <a:xfrm>
                <a:off x="5394600" y="1384560"/>
                <a:ext cx="477000" cy="700920"/>
              </a:xfrm>
              <a:prstGeom prst="rect">
                <a:avLst/>
              </a:prstGeom>
            </p:spPr>
          </p:pic>
        </mc:Fallback>
      </mc:AlternateContent>
    </p:spTree>
    <p:extLst>
      <p:ext uri="{BB962C8B-B14F-4D97-AF65-F5344CB8AC3E}">
        <p14:creationId xmlns:p14="http://schemas.microsoft.com/office/powerpoint/2010/main" val="26570343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5BED76-0354-8990-9A6F-8548FBE7D4F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08BE654-7DE0-0729-ED17-822D577ED2DE}"/>
              </a:ext>
            </a:extLst>
          </p:cNvPr>
          <p:cNvGrpSpPr/>
          <p:nvPr/>
        </p:nvGrpSpPr>
        <p:grpSpPr>
          <a:xfrm>
            <a:off x="568443" y="319365"/>
            <a:ext cx="3510886" cy="400110"/>
            <a:chOff x="568442" y="319364"/>
            <a:chExt cx="3510886" cy="400111"/>
          </a:xfrm>
        </p:grpSpPr>
        <p:sp>
          <p:nvSpPr>
            <p:cNvPr id="55" name="文本框 23">
              <a:extLst>
                <a:ext uri="{FF2B5EF4-FFF2-40B4-BE49-F238E27FC236}">
                  <a16:creationId xmlns:a16="http://schemas.microsoft.com/office/drawing/2014/main" id="{1C6E10EA-E0D3-25B4-36CA-8F96E6B04B39}"/>
                </a:ext>
              </a:extLst>
            </p:cNvPr>
            <p:cNvSpPr txBox="1"/>
            <p:nvPr/>
          </p:nvSpPr>
          <p:spPr>
            <a:xfrm>
              <a:off x="665958" y="319364"/>
              <a:ext cx="341337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89E6392-329F-C1B1-8846-DA0640769AC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D557DBBA-2261-5F98-FABC-F29676E00F63}"/>
              </a:ext>
            </a:extLst>
          </p:cNvPr>
          <p:cNvSpPr>
            <a:spLocks noGrp="1"/>
          </p:cNvSpPr>
          <p:nvPr>
            <p:ph type="sldNum" sz="quarter" idx="12"/>
          </p:nvPr>
        </p:nvSpPr>
        <p:spPr/>
        <p:txBody>
          <a:bodyPr/>
          <a:lstStyle/>
          <a:p>
            <a:fld id="{565CE74E-AB26-4998-AD42-012C4C1AD076}" type="slidenum">
              <a:rPr lang="zh-CN" altLang="en-US" smtClean="0"/>
              <a:t>62</a:t>
            </a:fld>
            <a:endParaRPr lang="zh-CN" altLang="en-US" dirty="0"/>
          </a:p>
        </p:txBody>
      </p:sp>
      <p:pic>
        <p:nvPicPr>
          <p:cNvPr id="9" name="圖片 8">
            <a:extLst>
              <a:ext uri="{FF2B5EF4-FFF2-40B4-BE49-F238E27FC236}">
                <a16:creationId xmlns:a16="http://schemas.microsoft.com/office/drawing/2014/main" id="{BA5CCF7A-3641-ADB0-FE9F-21BC84B4A7A5}"/>
              </a:ext>
            </a:extLst>
          </p:cNvPr>
          <p:cNvPicPr>
            <a:picLocks noChangeAspect="1"/>
          </p:cNvPicPr>
          <p:nvPr/>
        </p:nvPicPr>
        <p:blipFill>
          <a:blip r:embed="rId3"/>
          <a:stretch>
            <a:fillRect/>
          </a:stretch>
        </p:blipFill>
        <p:spPr>
          <a:xfrm>
            <a:off x="653143" y="1073733"/>
            <a:ext cx="11094206" cy="1800096"/>
          </a:xfrm>
          <a:prstGeom prst="rect">
            <a:avLst/>
          </a:prstGeom>
        </p:spPr>
      </p:pic>
      <p:pic>
        <p:nvPicPr>
          <p:cNvPr id="11" name="圖片 10">
            <a:extLst>
              <a:ext uri="{FF2B5EF4-FFF2-40B4-BE49-F238E27FC236}">
                <a16:creationId xmlns:a16="http://schemas.microsoft.com/office/drawing/2014/main" id="{B63EE559-8E6D-E9EE-4F51-9CEF38C82823}"/>
              </a:ext>
            </a:extLst>
          </p:cNvPr>
          <p:cNvPicPr>
            <a:picLocks noChangeAspect="1"/>
          </p:cNvPicPr>
          <p:nvPr/>
        </p:nvPicPr>
        <p:blipFill>
          <a:blip r:embed="rId4"/>
          <a:srcRect b="87599"/>
          <a:stretch/>
        </p:blipFill>
        <p:spPr>
          <a:xfrm>
            <a:off x="0" y="3554547"/>
            <a:ext cx="12192000" cy="103045"/>
          </a:xfrm>
          <a:prstGeom prst="rect">
            <a:avLst/>
          </a:prstGeom>
        </p:spPr>
      </p:pic>
      <p:pic>
        <p:nvPicPr>
          <p:cNvPr id="16" name="圖片 15">
            <a:extLst>
              <a:ext uri="{FF2B5EF4-FFF2-40B4-BE49-F238E27FC236}">
                <a16:creationId xmlns:a16="http://schemas.microsoft.com/office/drawing/2014/main" id="{F75CBEEE-05D7-94B2-A1DB-1D5498338FC4}"/>
              </a:ext>
            </a:extLst>
          </p:cNvPr>
          <p:cNvPicPr>
            <a:picLocks noChangeAspect="1"/>
          </p:cNvPicPr>
          <p:nvPr/>
        </p:nvPicPr>
        <p:blipFill>
          <a:blip r:embed="rId4"/>
          <a:srcRect t="68952"/>
          <a:stretch/>
        </p:blipFill>
        <p:spPr>
          <a:xfrm>
            <a:off x="-1814" y="3699139"/>
            <a:ext cx="12192000" cy="257990"/>
          </a:xfrm>
          <a:prstGeom prst="rect">
            <a:avLst/>
          </a:prstGeom>
        </p:spPr>
      </p:pic>
      <p:grpSp>
        <p:nvGrpSpPr>
          <p:cNvPr id="20" name="群組 19">
            <a:extLst>
              <a:ext uri="{FF2B5EF4-FFF2-40B4-BE49-F238E27FC236}">
                <a16:creationId xmlns:a16="http://schemas.microsoft.com/office/drawing/2014/main" id="{97A339BE-1CD5-1270-0754-89249DF33C80}"/>
              </a:ext>
            </a:extLst>
          </p:cNvPr>
          <p:cNvGrpSpPr/>
          <p:nvPr/>
        </p:nvGrpSpPr>
        <p:grpSpPr>
          <a:xfrm>
            <a:off x="446495" y="4051179"/>
            <a:ext cx="6457159" cy="383992"/>
            <a:chOff x="6407149" y="3752850"/>
            <a:chExt cx="6457159" cy="383992"/>
          </a:xfrm>
        </p:grpSpPr>
        <p:pic>
          <p:nvPicPr>
            <p:cNvPr id="15" name="圖片 14">
              <a:extLst>
                <a:ext uri="{FF2B5EF4-FFF2-40B4-BE49-F238E27FC236}">
                  <a16:creationId xmlns:a16="http://schemas.microsoft.com/office/drawing/2014/main" id="{6A0BA5D8-6D04-26E7-F8E7-CFB59C734D10}"/>
                </a:ext>
              </a:extLst>
            </p:cNvPr>
            <p:cNvPicPr>
              <a:picLocks noChangeAspect="1"/>
            </p:cNvPicPr>
            <p:nvPr/>
          </p:nvPicPr>
          <p:blipFill>
            <a:blip r:embed="rId5"/>
            <a:srcRect l="47090" t="4537" b="83777"/>
            <a:stretch/>
          </p:blipFill>
          <p:spPr>
            <a:xfrm>
              <a:off x="6407149" y="3752850"/>
              <a:ext cx="6450809" cy="101584"/>
            </a:xfrm>
            <a:prstGeom prst="rect">
              <a:avLst/>
            </a:prstGeom>
          </p:spPr>
        </p:pic>
        <p:pic>
          <p:nvPicPr>
            <p:cNvPr id="18" name="圖片 17">
              <a:extLst>
                <a:ext uri="{FF2B5EF4-FFF2-40B4-BE49-F238E27FC236}">
                  <a16:creationId xmlns:a16="http://schemas.microsoft.com/office/drawing/2014/main" id="{08CBFBD0-352F-4AD0-72D3-AF0CC7D0A0E5}"/>
                </a:ext>
              </a:extLst>
            </p:cNvPr>
            <p:cNvPicPr>
              <a:picLocks noChangeAspect="1"/>
            </p:cNvPicPr>
            <p:nvPr/>
          </p:nvPicPr>
          <p:blipFill>
            <a:blip r:embed="rId5"/>
            <a:srcRect l="47090" t="68244" r="-52" b="1461"/>
            <a:stretch/>
          </p:blipFill>
          <p:spPr>
            <a:xfrm>
              <a:off x="6407149" y="3873499"/>
              <a:ext cx="6457159" cy="263343"/>
            </a:xfrm>
            <a:prstGeom prst="rect">
              <a:avLst/>
            </a:prstGeom>
          </p:spPr>
        </p:pic>
      </p:grpSp>
      <p:pic>
        <p:nvPicPr>
          <p:cNvPr id="22" name="圖片 21">
            <a:extLst>
              <a:ext uri="{FF2B5EF4-FFF2-40B4-BE49-F238E27FC236}">
                <a16:creationId xmlns:a16="http://schemas.microsoft.com/office/drawing/2014/main" id="{CF7E1F7D-987E-46C4-149A-F073E44FF137}"/>
              </a:ext>
            </a:extLst>
          </p:cNvPr>
          <p:cNvPicPr>
            <a:picLocks noChangeAspect="1"/>
          </p:cNvPicPr>
          <p:nvPr/>
        </p:nvPicPr>
        <p:blipFill>
          <a:blip r:embed="rId6"/>
          <a:stretch>
            <a:fillRect/>
          </a:stretch>
        </p:blipFill>
        <p:spPr>
          <a:xfrm>
            <a:off x="104246" y="5738143"/>
            <a:ext cx="11643103" cy="440962"/>
          </a:xfrm>
          <a:prstGeom prst="rect">
            <a:avLst/>
          </a:prstGeom>
        </p:spPr>
      </p:pic>
      <p:cxnSp>
        <p:nvCxnSpPr>
          <p:cNvPr id="24" name="直線接點 23">
            <a:extLst>
              <a:ext uri="{FF2B5EF4-FFF2-40B4-BE49-F238E27FC236}">
                <a16:creationId xmlns:a16="http://schemas.microsoft.com/office/drawing/2014/main" id="{7E26E9B6-846A-1B65-B8FC-A625C2F34022}"/>
              </a:ext>
            </a:extLst>
          </p:cNvPr>
          <p:cNvCxnSpPr>
            <a:cxnSpLocks/>
          </p:cNvCxnSpPr>
          <p:nvPr/>
        </p:nvCxnSpPr>
        <p:spPr>
          <a:xfrm>
            <a:off x="3350986" y="3957129"/>
            <a:ext cx="883920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6" name="直線接點 25">
            <a:extLst>
              <a:ext uri="{FF2B5EF4-FFF2-40B4-BE49-F238E27FC236}">
                <a16:creationId xmlns:a16="http://schemas.microsoft.com/office/drawing/2014/main" id="{1D46A9B9-C585-4663-A256-3A55D34C809C}"/>
              </a:ext>
            </a:extLst>
          </p:cNvPr>
          <p:cNvCxnSpPr>
            <a:cxnSpLocks/>
          </p:cNvCxnSpPr>
          <p:nvPr/>
        </p:nvCxnSpPr>
        <p:spPr>
          <a:xfrm>
            <a:off x="446495" y="4435171"/>
            <a:ext cx="363102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pic>
        <p:nvPicPr>
          <p:cNvPr id="29" name="圖片 28">
            <a:extLst>
              <a:ext uri="{FF2B5EF4-FFF2-40B4-BE49-F238E27FC236}">
                <a16:creationId xmlns:a16="http://schemas.microsoft.com/office/drawing/2014/main" id="{A1036D76-9758-FACA-E845-DF00A7E233D8}"/>
              </a:ext>
            </a:extLst>
          </p:cNvPr>
          <p:cNvPicPr>
            <a:picLocks noChangeAspect="1"/>
          </p:cNvPicPr>
          <p:nvPr/>
        </p:nvPicPr>
        <p:blipFill>
          <a:blip r:embed="rId7"/>
          <a:stretch>
            <a:fillRect/>
          </a:stretch>
        </p:blipFill>
        <p:spPr>
          <a:xfrm>
            <a:off x="446495" y="4580049"/>
            <a:ext cx="3935005" cy="1046102"/>
          </a:xfrm>
          <a:prstGeom prst="rect">
            <a:avLst/>
          </a:prstGeom>
        </p:spPr>
      </p:pic>
    </p:spTree>
    <p:extLst>
      <p:ext uri="{BB962C8B-B14F-4D97-AF65-F5344CB8AC3E}">
        <p14:creationId xmlns:p14="http://schemas.microsoft.com/office/powerpoint/2010/main" val="278732243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BFBE3F-216A-0C48-A6B5-06973623C0AC}"/>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5F4774C7-404F-E526-EF60-E5AEE6AB75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2E959A1B-9FC1-97EF-424D-FA3123E874A8}"/>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AXI4</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D0285965-D240-E519-DA81-619A1BBBA608}"/>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DD989C3B-B7A0-9A9A-82C0-6DC1158F2D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4CB6A8F3-282B-74CF-669A-1F0DD9EDB8AE}"/>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06</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5BAF551F-22B2-0DA3-A66D-C685ED61645C}"/>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C148DFD8-3B17-1FB5-20E1-6402375EDEF3}"/>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BCE3D1AE-AB4B-6ED6-584E-8FE9D37B9A6A}"/>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3092C0B0-D968-6FD4-C2FE-A8A0335EE3EE}"/>
              </a:ext>
            </a:extLst>
          </p:cNvPr>
          <p:cNvSpPr>
            <a:spLocks noGrp="1"/>
          </p:cNvSpPr>
          <p:nvPr>
            <p:ph type="sldNum" sz="quarter" idx="12"/>
          </p:nvPr>
        </p:nvSpPr>
        <p:spPr/>
        <p:txBody>
          <a:bodyPr/>
          <a:lstStyle/>
          <a:p>
            <a:fld id="{565CE74E-AB26-4998-AD42-012C4C1AD076}" type="slidenum">
              <a:rPr lang="zh-CN" altLang="en-US" smtClean="0"/>
              <a:t>63</a:t>
            </a:fld>
            <a:endParaRPr lang="zh-CN" altLang="en-US"/>
          </a:p>
        </p:txBody>
      </p:sp>
    </p:spTree>
    <p:extLst>
      <p:ext uri="{BB962C8B-B14F-4D97-AF65-F5344CB8AC3E}">
        <p14:creationId xmlns:p14="http://schemas.microsoft.com/office/powerpoint/2010/main" val="9808752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32290AB-8DD5-5050-2BEF-E845F1928AB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990CD16-D45E-5381-6640-419765B37CC7}"/>
              </a:ext>
            </a:extLst>
          </p:cNvPr>
          <p:cNvGrpSpPr/>
          <p:nvPr/>
        </p:nvGrpSpPr>
        <p:grpSpPr>
          <a:xfrm>
            <a:off x="568443" y="319365"/>
            <a:ext cx="4145419" cy="400110"/>
            <a:chOff x="568442" y="319364"/>
            <a:chExt cx="4145419" cy="400111"/>
          </a:xfrm>
        </p:grpSpPr>
        <p:sp>
          <p:nvSpPr>
            <p:cNvPr id="55" name="文本框 23">
              <a:extLst>
                <a:ext uri="{FF2B5EF4-FFF2-40B4-BE49-F238E27FC236}">
                  <a16:creationId xmlns:a16="http://schemas.microsoft.com/office/drawing/2014/main" id="{85FAED88-7417-2798-5AB4-DAC053441163}"/>
                </a:ext>
              </a:extLst>
            </p:cNvPr>
            <p:cNvSpPr txBox="1"/>
            <p:nvPr/>
          </p:nvSpPr>
          <p:spPr>
            <a:xfrm>
              <a:off x="665958" y="319364"/>
              <a:ext cx="4047903"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(Advanced </a:t>
              </a:r>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eXtensible</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Interface)</a:t>
              </a:r>
            </a:p>
          </p:txBody>
        </p:sp>
        <p:sp>
          <p:nvSpPr>
            <p:cNvPr id="56" name="等腰三角形 55">
              <a:extLst>
                <a:ext uri="{FF2B5EF4-FFF2-40B4-BE49-F238E27FC236}">
                  <a16:creationId xmlns:a16="http://schemas.microsoft.com/office/drawing/2014/main" id="{FDDAACB1-5838-7E09-27A7-134016FFF7A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026" name="Picture 2">
            <a:extLst>
              <a:ext uri="{FF2B5EF4-FFF2-40B4-BE49-F238E27FC236}">
                <a16:creationId xmlns:a16="http://schemas.microsoft.com/office/drawing/2014/main" id="{20DC3F9A-798C-A471-19E0-FDD6F34DA2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2297" y="736096"/>
            <a:ext cx="4850866" cy="3237954"/>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201FECEA-E5F5-F639-CE00-7D4B5BDE7411}"/>
              </a:ext>
            </a:extLst>
          </p:cNvPr>
          <p:cNvSpPr>
            <a:spLocks noGrp="1"/>
          </p:cNvSpPr>
          <p:nvPr>
            <p:ph type="sldNum" sz="quarter" idx="12"/>
          </p:nvPr>
        </p:nvSpPr>
        <p:spPr/>
        <p:txBody>
          <a:bodyPr/>
          <a:lstStyle/>
          <a:p>
            <a:fld id="{565CE74E-AB26-4998-AD42-012C4C1AD076}" type="slidenum">
              <a:rPr lang="zh-CN" altLang="en-US" smtClean="0"/>
              <a:t>64</a:t>
            </a:fld>
            <a:endParaRPr lang="zh-CN" altLang="en-US" dirty="0"/>
          </a:p>
        </p:txBody>
      </p:sp>
      <p:pic>
        <p:nvPicPr>
          <p:cNvPr id="2050" name="Picture 2">
            <a:extLst>
              <a:ext uri="{FF2B5EF4-FFF2-40B4-BE49-F238E27FC236}">
                <a16:creationId xmlns:a16="http://schemas.microsoft.com/office/drawing/2014/main" id="{FA616F49-E21B-4D47-3736-6A6A0BB27BA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421" t="7415" r="7935" b="19838"/>
          <a:stretch/>
        </p:blipFill>
        <p:spPr bwMode="auto">
          <a:xfrm>
            <a:off x="5269889" y="4305981"/>
            <a:ext cx="6812181" cy="1704570"/>
          </a:xfrm>
          <a:prstGeom prst="rect">
            <a:avLst/>
          </a:prstGeom>
          <a:noFill/>
          <a:extLst>
            <a:ext uri="{909E8E84-426E-40DD-AFC4-6F175D3DCCD1}">
              <a14:hiddenFill xmlns:a14="http://schemas.microsoft.com/office/drawing/2010/main">
                <a:solidFill>
                  <a:srgbClr val="FFFFFF"/>
                </a:solidFill>
              </a14:hiddenFill>
            </a:ext>
          </a:extLst>
        </p:spPr>
      </p:pic>
      <p:sp>
        <p:nvSpPr>
          <p:cNvPr id="6" name="文字方塊 5">
            <a:extLst>
              <a:ext uri="{FF2B5EF4-FFF2-40B4-BE49-F238E27FC236}">
                <a16:creationId xmlns:a16="http://schemas.microsoft.com/office/drawing/2014/main" id="{B4A65AF7-EE5E-0EED-C856-128937ED9BF8}"/>
              </a:ext>
            </a:extLst>
          </p:cNvPr>
          <p:cNvSpPr txBox="1"/>
          <p:nvPr/>
        </p:nvSpPr>
        <p:spPr>
          <a:xfrm>
            <a:off x="903702" y="1068027"/>
            <a:ext cx="8446359" cy="1704569"/>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1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 interface is divided into three types:</a:t>
            </a: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AXI4-Full</a:t>
            </a:r>
          </a:p>
          <a:p>
            <a:pPr marL="800100" lvl="1" indent="-342900" fontAlgn="base">
              <a:lnSpc>
                <a:spcPct val="150000"/>
              </a:lnSpc>
              <a:spcBef>
                <a:spcPct val="0"/>
              </a:spcBef>
              <a:spcAft>
                <a:spcPct val="0"/>
              </a:spcAft>
              <a:buFont typeface="+mj-lt"/>
              <a:buAutoNum type="arabicPeriod"/>
            </a:pPr>
            <a:r>
              <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AXI4-Lite</a:t>
            </a:r>
            <a:r>
              <a:rPr lang="zh-TW" altLang="en-US"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AXI4-Stream</a:t>
            </a:r>
          </a:p>
        </p:txBody>
      </p:sp>
      <p:sp>
        <p:nvSpPr>
          <p:cNvPr id="8" name="文字方塊 7">
            <a:extLst>
              <a:ext uri="{FF2B5EF4-FFF2-40B4-BE49-F238E27FC236}">
                <a16:creationId xmlns:a16="http://schemas.microsoft.com/office/drawing/2014/main" id="{3B73F5E4-9CD4-904B-1055-30949756E7A1}"/>
              </a:ext>
            </a:extLst>
          </p:cNvPr>
          <p:cNvSpPr txBox="1"/>
          <p:nvPr/>
        </p:nvSpPr>
        <p:spPr>
          <a:xfrm>
            <a:off x="903702" y="4085403"/>
            <a:ext cx="6104586" cy="1289071"/>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XILINX Application</a:t>
            </a:r>
            <a:endParaRPr lang="en-US" altLang="zh-CN" sz="1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Interconnect</a:t>
            </a:r>
          </a:p>
          <a:p>
            <a:pPr marL="800100" lvl="1" indent="-342900" fontAlgn="base">
              <a:lnSpc>
                <a:spcPct val="150000"/>
              </a:lnSpc>
              <a:spcBef>
                <a:spcPct val="0"/>
              </a:spcBef>
              <a:spcAft>
                <a:spcPct val="0"/>
              </a:spcAft>
              <a:buFont typeface="+mj-lt"/>
              <a:buAutoNum type="arabicPeriod"/>
            </a:pPr>
            <a:r>
              <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SmartConnect</a:t>
            </a:r>
            <a:endPar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428424502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040D27C-FB64-9714-A2EB-2CE2ADEBE3B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2BCA53E-27D6-F809-5ED7-B59D7824A39A}"/>
              </a:ext>
            </a:extLst>
          </p:cNvPr>
          <p:cNvGrpSpPr/>
          <p:nvPr/>
        </p:nvGrpSpPr>
        <p:grpSpPr>
          <a:xfrm>
            <a:off x="568443" y="319365"/>
            <a:ext cx="1200703" cy="400110"/>
            <a:chOff x="568442" y="319364"/>
            <a:chExt cx="1200703" cy="400111"/>
          </a:xfrm>
        </p:grpSpPr>
        <p:sp>
          <p:nvSpPr>
            <p:cNvPr id="55" name="文本框 23">
              <a:extLst>
                <a:ext uri="{FF2B5EF4-FFF2-40B4-BE49-F238E27FC236}">
                  <a16:creationId xmlns:a16="http://schemas.microsoft.com/office/drawing/2014/main" id="{D59A5FFA-E43A-82A9-FC1D-7D4D80F68E22}"/>
                </a:ext>
              </a:extLst>
            </p:cNvPr>
            <p:cNvSpPr txBox="1"/>
            <p:nvPr/>
          </p:nvSpPr>
          <p:spPr>
            <a:xfrm>
              <a:off x="665958" y="319364"/>
              <a:ext cx="1103187"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Channel </a:t>
              </a:r>
            </a:p>
          </p:txBody>
        </p:sp>
        <p:sp>
          <p:nvSpPr>
            <p:cNvPr id="56" name="等腰三角形 55">
              <a:extLst>
                <a:ext uri="{FF2B5EF4-FFF2-40B4-BE49-F238E27FC236}">
                  <a16:creationId xmlns:a16="http://schemas.microsoft.com/office/drawing/2014/main" id="{E439E2B7-9756-3FAC-9BC9-5D09126B49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4" name="Picture 2">
            <a:extLst>
              <a:ext uri="{FF2B5EF4-FFF2-40B4-BE49-F238E27FC236}">
                <a16:creationId xmlns:a16="http://schemas.microsoft.com/office/drawing/2014/main" id="{746CAC85-56B4-4C8F-6895-EA436873CE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4670" y="1814512"/>
            <a:ext cx="3810000" cy="3228975"/>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206E8BE8-A682-9C29-D3A1-6C7375CB29CB}"/>
              </a:ext>
            </a:extLst>
          </p:cNvPr>
          <p:cNvSpPr>
            <a:spLocks noGrp="1"/>
          </p:cNvSpPr>
          <p:nvPr>
            <p:ph type="sldNum" sz="quarter" idx="12"/>
          </p:nvPr>
        </p:nvSpPr>
        <p:spPr/>
        <p:txBody>
          <a:bodyPr/>
          <a:lstStyle/>
          <a:p>
            <a:fld id="{565CE74E-AB26-4998-AD42-012C4C1AD076}" type="slidenum">
              <a:rPr lang="zh-CN" altLang="en-US" smtClean="0"/>
              <a:t>65</a:t>
            </a:fld>
            <a:endParaRPr lang="zh-CN" altLang="en-US" dirty="0"/>
          </a:p>
        </p:txBody>
      </p:sp>
      <p:graphicFrame>
        <p:nvGraphicFramePr>
          <p:cNvPr id="5" name="表格 4">
            <a:extLst>
              <a:ext uri="{FF2B5EF4-FFF2-40B4-BE49-F238E27FC236}">
                <a16:creationId xmlns:a16="http://schemas.microsoft.com/office/drawing/2014/main" id="{2E28DC87-5C87-2F9D-929B-0B1C5042BD08}"/>
              </a:ext>
            </a:extLst>
          </p:cNvPr>
          <p:cNvGraphicFramePr>
            <a:graphicFrameLocks noGrp="1"/>
          </p:cNvGraphicFramePr>
          <p:nvPr>
            <p:extLst>
              <p:ext uri="{D42A27DB-BD31-4B8C-83A1-F6EECF244321}">
                <p14:modId xmlns:p14="http://schemas.microsoft.com/office/powerpoint/2010/main" val="241340259"/>
              </p:ext>
            </p:extLst>
          </p:nvPr>
        </p:nvGraphicFramePr>
        <p:xfrm>
          <a:off x="5061554" y="1686806"/>
          <a:ext cx="6616390" cy="3484385"/>
        </p:xfrm>
        <a:graphic>
          <a:graphicData uri="http://schemas.openxmlformats.org/drawingml/2006/table">
            <a:tbl>
              <a:tblPr firstRow="1" bandRow="1">
                <a:tableStyleId>{5C22544A-7EE6-4342-B048-85BDC9FD1C3A}</a:tableStyleId>
              </a:tblPr>
              <a:tblGrid>
                <a:gridCol w="2006692">
                  <a:extLst>
                    <a:ext uri="{9D8B030D-6E8A-4147-A177-3AD203B41FA5}">
                      <a16:colId xmlns:a16="http://schemas.microsoft.com/office/drawing/2014/main" val="3145363978"/>
                    </a:ext>
                  </a:extLst>
                </a:gridCol>
                <a:gridCol w="1383000">
                  <a:extLst>
                    <a:ext uri="{9D8B030D-6E8A-4147-A177-3AD203B41FA5}">
                      <a16:colId xmlns:a16="http://schemas.microsoft.com/office/drawing/2014/main" val="3288777230"/>
                    </a:ext>
                  </a:extLst>
                </a:gridCol>
                <a:gridCol w="1613349">
                  <a:extLst>
                    <a:ext uri="{9D8B030D-6E8A-4147-A177-3AD203B41FA5}">
                      <a16:colId xmlns:a16="http://schemas.microsoft.com/office/drawing/2014/main" val="2851598383"/>
                    </a:ext>
                  </a:extLst>
                </a:gridCol>
                <a:gridCol w="1613349">
                  <a:extLst>
                    <a:ext uri="{9D8B030D-6E8A-4147-A177-3AD203B41FA5}">
                      <a16:colId xmlns:a16="http://schemas.microsoft.com/office/drawing/2014/main" val="3273911031"/>
                    </a:ext>
                  </a:extLst>
                </a:gridCol>
              </a:tblGrid>
              <a:tr h="800382">
                <a:tc>
                  <a:txBody>
                    <a:bodyPr/>
                    <a:lstStyle/>
                    <a:p>
                      <a:pPr algn="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Signal</a:t>
                      </a:r>
                    </a:p>
                    <a:p>
                      <a:pPr algn="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algn="l"/>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Channel</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tx2">
                        <a:lumMod val="20000"/>
                        <a:lumOff val="8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READY</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532285">
                <a:tc>
                  <a:txBody>
                    <a:bodyPr/>
                    <a:lstStyle/>
                    <a:p>
                      <a:pPr algn="ctr"/>
                      <a:r>
                        <a:rPr lang="en-US" altLang="zh-TW" sz="1600" b="1" i="0" dirty="0">
                          <a:solidFill>
                            <a:srgbClr val="262626"/>
                          </a:solidFill>
                          <a:effectLst/>
                          <a:latin typeface="-apple-system"/>
                        </a:rPr>
                        <a:t>Read Address (AR)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32285">
                <a:tc>
                  <a:txBody>
                    <a:bodyPr/>
                    <a:lstStyle/>
                    <a:p>
                      <a:pPr algn="ctr"/>
                      <a:r>
                        <a:rPr lang="en-US" altLang="zh-TW" sz="1600" b="1" i="0" dirty="0">
                          <a:solidFill>
                            <a:srgbClr val="262626"/>
                          </a:solidFill>
                          <a:effectLst/>
                          <a:latin typeface="-apple-system"/>
                        </a:rPr>
                        <a:t>Read Data (R)</a:t>
                      </a:r>
                      <a:endPar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32285">
                <a:tc>
                  <a:txBody>
                    <a:bodyPr/>
                    <a:lstStyle/>
                    <a:p>
                      <a:pPr algn="ctr"/>
                      <a:r>
                        <a:rPr lang="en-US" altLang="zh-TW" sz="1600" b="1" i="0" dirty="0">
                          <a:solidFill>
                            <a:srgbClr val="262626"/>
                          </a:solidFill>
                          <a:effectLst/>
                          <a:latin typeface="-apple-system"/>
                        </a:rPr>
                        <a:t>Write Address</a:t>
                      </a:r>
                      <a:r>
                        <a:rPr lang="zh-TW" altLang="en-US" sz="1600" b="1" i="0" dirty="0">
                          <a:solidFill>
                            <a:srgbClr val="262626"/>
                          </a:solidFill>
                          <a:effectLst/>
                          <a:latin typeface="-apple-system"/>
                        </a:rPr>
                        <a:t> </a:t>
                      </a:r>
                      <a:r>
                        <a:rPr lang="en-US" altLang="zh-TW" sz="1600" b="1" i="0" dirty="0">
                          <a:solidFill>
                            <a:srgbClr val="262626"/>
                          </a:solidFill>
                          <a:effectLst/>
                          <a:latin typeface="-apple-system"/>
                        </a:rPr>
                        <a:t>(AW)</a:t>
                      </a:r>
                      <a:endPar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32285">
                <a:tc>
                  <a:txBody>
                    <a:bodyPr/>
                    <a:lstStyle/>
                    <a:p>
                      <a:pPr algn="ctr"/>
                      <a:r>
                        <a:rPr lang="en-US" altLang="zh-TW" sz="1600" b="1" i="0" dirty="0">
                          <a:solidFill>
                            <a:srgbClr val="262626"/>
                          </a:solidFill>
                          <a:effectLst/>
                          <a:latin typeface="-apple-system"/>
                        </a:rPr>
                        <a:t>Write Data</a:t>
                      </a:r>
                      <a:r>
                        <a:rPr lang="zh-TW" altLang="en-US" sz="1600" b="1" i="0" dirty="0">
                          <a:solidFill>
                            <a:srgbClr val="262626"/>
                          </a:solidFill>
                          <a:effectLst/>
                          <a:latin typeface="-apple-system"/>
                        </a:rPr>
                        <a:t> </a:t>
                      </a:r>
                      <a:r>
                        <a:rPr lang="en-US" altLang="zh-TW" sz="1600" b="1" i="0" dirty="0">
                          <a:solidFill>
                            <a:srgbClr val="262626"/>
                          </a:solidFill>
                          <a:effectLst/>
                          <a:latin typeface="-apple-system"/>
                        </a:rPr>
                        <a:t>(W)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32285">
                <a:tc>
                  <a:txBody>
                    <a:bodyPr/>
                    <a:lstStyle/>
                    <a:p>
                      <a:pPr algn="ctr"/>
                      <a:r>
                        <a:rPr lang="en-US" altLang="zh-TW" sz="1600" b="1" i="0" dirty="0">
                          <a:solidFill>
                            <a:srgbClr val="262626"/>
                          </a:solidFill>
                          <a:effectLst/>
                          <a:latin typeface="-apple-system"/>
                        </a:rPr>
                        <a:t>Write Response (R)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bl>
          </a:graphicData>
        </a:graphic>
      </p:graphicFrame>
    </p:spTree>
    <p:extLst>
      <p:ext uri="{BB962C8B-B14F-4D97-AF65-F5344CB8AC3E}">
        <p14:creationId xmlns:p14="http://schemas.microsoft.com/office/powerpoint/2010/main" val="165839723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5616083F-C687-5110-CC4C-4C29B071C79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786674F-DA8A-8A53-5FC5-0DA9A0E727D7}"/>
              </a:ext>
            </a:extLst>
          </p:cNvPr>
          <p:cNvGrpSpPr/>
          <p:nvPr/>
        </p:nvGrpSpPr>
        <p:grpSpPr>
          <a:xfrm>
            <a:off x="568443" y="319365"/>
            <a:ext cx="2939961" cy="400110"/>
            <a:chOff x="568442" y="319364"/>
            <a:chExt cx="2939961" cy="400111"/>
          </a:xfrm>
        </p:grpSpPr>
        <p:sp>
          <p:nvSpPr>
            <p:cNvPr id="55" name="文本框 23">
              <a:extLst>
                <a:ext uri="{FF2B5EF4-FFF2-40B4-BE49-F238E27FC236}">
                  <a16:creationId xmlns:a16="http://schemas.microsoft.com/office/drawing/2014/main" id="{BC7C30F9-17F1-1286-CDB8-6B2750A5A107}"/>
                </a:ext>
              </a:extLst>
            </p:cNvPr>
            <p:cNvSpPr txBox="1"/>
            <p:nvPr/>
          </p:nvSpPr>
          <p:spPr>
            <a:xfrm>
              <a:off x="665958" y="319364"/>
              <a:ext cx="284244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Read transfer transactions</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BECBF8E-23BA-3D08-AD03-8A940448CE6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098" name="Picture 2">
            <a:extLst>
              <a:ext uri="{FF2B5EF4-FFF2-40B4-BE49-F238E27FC236}">
                <a16:creationId xmlns:a16="http://schemas.microsoft.com/office/drawing/2014/main" id="{EB1FAB38-14FF-8A86-D5DC-8BB63F3D70F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3987"/>
          <a:stretch/>
        </p:blipFill>
        <p:spPr bwMode="auto">
          <a:xfrm>
            <a:off x="720896" y="3429000"/>
            <a:ext cx="7455096" cy="3020868"/>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6D599DFD-4AE6-EFD7-653F-0DF5A3C0C0B7}"/>
              </a:ext>
            </a:extLst>
          </p:cNvPr>
          <p:cNvSpPr>
            <a:spLocks noGrp="1"/>
          </p:cNvSpPr>
          <p:nvPr>
            <p:ph type="sldNum" sz="quarter" idx="12"/>
          </p:nvPr>
        </p:nvSpPr>
        <p:spPr/>
        <p:txBody>
          <a:bodyPr/>
          <a:lstStyle/>
          <a:p>
            <a:fld id="{565CE74E-AB26-4998-AD42-012C4C1AD076}" type="slidenum">
              <a:rPr lang="zh-CN" altLang="en-US" smtClean="0"/>
              <a:t>66</a:t>
            </a:fld>
            <a:endParaRPr lang="zh-CN" altLang="en-US" dirty="0"/>
          </a:p>
        </p:txBody>
      </p:sp>
      <p:graphicFrame>
        <p:nvGraphicFramePr>
          <p:cNvPr id="3" name="表格 2">
            <a:extLst>
              <a:ext uri="{FF2B5EF4-FFF2-40B4-BE49-F238E27FC236}">
                <a16:creationId xmlns:a16="http://schemas.microsoft.com/office/drawing/2014/main" id="{41B6FA27-A9E1-9188-E84F-B9EE10CA4EFB}"/>
              </a:ext>
            </a:extLst>
          </p:cNvPr>
          <p:cNvGraphicFramePr>
            <a:graphicFrameLocks noGrp="1"/>
          </p:cNvGraphicFramePr>
          <p:nvPr>
            <p:extLst>
              <p:ext uri="{D42A27DB-BD31-4B8C-83A1-F6EECF244321}">
                <p14:modId xmlns:p14="http://schemas.microsoft.com/office/powerpoint/2010/main" val="2890727367"/>
              </p:ext>
            </p:extLst>
          </p:nvPr>
        </p:nvGraphicFramePr>
        <p:xfrm>
          <a:off x="720895" y="1039419"/>
          <a:ext cx="11063270" cy="800382"/>
        </p:xfrm>
        <a:graphic>
          <a:graphicData uri="http://schemas.openxmlformats.org/drawingml/2006/table">
            <a:tbl>
              <a:tblPr firstRow="1" bandRow="1">
                <a:tableStyleId>{5C22544A-7EE6-4342-B048-85BDC9FD1C3A}</a:tableStyleId>
              </a:tblPr>
              <a:tblGrid>
                <a:gridCol w="1906378">
                  <a:extLst>
                    <a:ext uri="{9D8B030D-6E8A-4147-A177-3AD203B41FA5}">
                      <a16:colId xmlns:a16="http://schemas.microsoft.com/office/drawing/2014/main" val="3288777230"/>
                    </a:ext>
                  </a:extLst>
                </a:gridCol>
                <a:gridCol w="1906378">
                  <a:extLst>
                    <a:ext uri="{9D8B030D-6E8A-4147-A177-3AD203B41FA5}">
                      <a16:colId xmlns:a16="http://schemas.microsoft.com/office/drawing/2014/main" val="2878280433"/>
                    </a:ext>
                  </a:extLst>
                </a:gridCol>
                <a:gridCol w="1208419">
                  <a:extLst>
                    <a:ext uri="{9D8B030D-6E8A-4147-A177-3AD203B41FA5}">
                      <a16:colId xmlns:a16="http://schemas.microsoft.com/office/drawing/2014/main" val="2828784379"/>
                    </a:ext>
                  </a:extLst>
                </a:gridCol>
                <a:gridCol w="1208419">
                  <a:extLst>
                    <a:ext uri="{9D8B030D-6E8A-4147-A177-3AD203B41FA5}">
                      <a16:colId xmlns:a16="http://schemas.microsoft.com/office/drawing/2014/main" val="1257066382"/>
                    </a:ext>
                  </a:extLst>
                </a:gridCol>
                <a:gridCol w="1208419">
                  <a:extLst>
                    <a:ext uri="{9D8B030D-6E8A-4147-A177-3AD203B41FA5}">
                      <a16:colId xmlns:a16="http://schemas.microsoft.com/office/drawing/2014/main" val="3738408043"/>
                    </a:ext>
                  </a:extLst>
                </a:gridCol>
                <a:gridCol w="1208419">
                  <a:extLst>
                    <a:ext uri="{9D8B030D-6E8A-4147-A177-3AD203B41FA5}">
                      <a16:colId xmlns:a16="http://schemas.microsoft.com/office/drawing/2014/main" val="1989793478"/>
                    </a:ext>
                  </a:extLst>
                </a:gridCol>
                <a:gridCol w="1208419">
                  <a:extLst>
                    <a:ext uri="{9D8B030D-6E8A-4147-A177-3AD203B41FA5}">
                      <a16:colId xmlns:a16="http://schemas.microsoft.com/office/drawing/2014/main" val="1134666152"/>
                    </a:ext>
                  </a:extLst>
                </a:gridCol>
                <a:gridCol w="1208419">
                  <a:extLst>
                    <a:ext uri="{9D8B030D-6E8A-4147-A177-3AD203B41FA5}">
                      <a16:colId xmlns:a16="http://schemas.microsoft.com/office/drawing/2014/main" val="2001042874"/>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 Address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5">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ARADDR</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ARVALID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ARBURST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ARLEN</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ARSIZE</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bl>
          </a:graphicData>
        </a:graphic>
      </p:graphicFrame>
      <p:graphicFrame>
        <p:nvGraphicFramePr>
          <p:cNvPr id="5" name="表格 4">
            <a:extLst>
              <a:ext uri="{FF2B5EF4-FFF2-40B4-BE49-F238E27FC236}">
                <a16:creationId xmlns:a16="http://schemas.microsoft.com/office/drawing/2014/main" id="{6138EBB9-C22D-58D2-AC1B-6CE0FB40DCC4}"/>
              </a:ext>
            </a:extLst>
          </p:cNvPr>
          <p:cNvGraphicFramePr>
            <a:graphicFrameLocks noGrp="1"/>
          </p:cNvGraphicFramePr>
          <p:nvPr>
            <p:extLst>
              <p:ext uri="{D42A27DB-BD31-4B8C-83A1-F6EECF244321}">
                <p14:modId xmlns:p14="http://schemas.microsoft.com/office/powerpoint/2010/main" val="708466152"/>
              </p:ext>
            </p:extLst>
          </p:nvPr>
        </p:nvGraphicFramePr>
        <p:xfrm>
          <a:off x="720897" y="2107514"/>
          <a:ext cx="11063266" cy="800382"/>
        </p:xfrm>
        <a:graphic>
          <a:graphicData uri="http://schemas.openxmlformats.org/drawingml/2006/table">
            <a:tbl>
              <a:tblPr firstRow="1" bandRow="1">
                <a:tableStyleId>{5C22544A-7EE6-4342-B048-85BDC9FD1C3A}</a:tableStyleId>
              </a:tblPr>
              <a:tblGrid>
                <a:gridCol w="1906378">
                  <a:extLst>
                    <a:ext uri="{9D8B030D-6E8A-4147-A177-3AD203B41FA5}">
                      <a16:colId xmlns:a16="http://schemas.microsoft.com/office/drawing/2014/main" val="3599975662"/>
                    </a:ext>
                  </a:extLst>
                </a:gridCol>
                <a:gridCol w="1906378">
                  <a:extLst>
                    <a:ext uri="{9D8B030D-6E8A-4147-A177-3AD203B41FA5}">
                      <a16:colId xmlns:a16="http://schemas.microsoft.com/office/drawing/2014/main" val="679752938"/>
                    </a:ext>
                  </a:extLst>
                </a:gridCol>
                <a:gridCol w="1450102">
                  <a:extLst>
                    <a:ext uri="{9D8B030D-6E8A-4147-A177-3AD203B41FA5}">
                      <a16:colId xmlns:a16="http://schemas.microsoft.com/office/drawing/2014/main" val="3157320697"/>
                    </a:ext>
                  </a:extLst>
                </a:gridCol>
                <a:gridCol w="1450102">
                  <a:extLst>
                    <a:ext uri="{9D8B030D-6E8A-4147-A177-3AD203B41FA5}">
                      <a16:colId xmlns:a16="http://schemas.microsoft.com/office/drawing/2014/main" val="1019396951"/>
                    </a:ext>
                  </a:extLst>
                </a:gridCol>
                <a:gridCol w="1450102">
                  <a:extLst>
                    <a:ext uri="{9D8B030D-6E8A-4147-A177-3AD203B41FA5}">
                      <a16:colId xmlns:a16="http://schemas.microsoft.com/office/drawing/2014/main" val="77622667"/>
                    </a:ext>
                  </a:extLst>
                </a:gridCol>
                <a:gridCol w="1450102">
                  <a:extLst>
                    <a:ext uri="{9D8B030D-6E8A-4147-A177-3AD203B41FA5}">
                      <a16:colId xmlns:a16="http://schemas.microsoft.com/office/drawing/2014/main" val="1574283379"/>
                    </a:ext>
                  </a:extLst>
                </a:gridCol>
                <a:gridCol w="1450102">
                  <a:extLst>
                    <a:ext uri="{9D8B030D-6E8A-4147-A177-3AD203B41FA5}">
                      <a16:colId xmlns:a16="http://schemas.microsoft.com/office/drawing/2014/main" val="1240820230"/>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 Data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RDATA</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RRESP</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43858328"/>
                  </a:ext>
                </a:extLst>
              </a:tr>
            </a:tbl>
          </a:graphicData>
        </a:graphic>
      </p:graphicFrame>
    </p:spTree>
    <p:extLst>
      <p:ext uri="{BB962C8B-B14F-4D97-AF65-F5344CB8AC3E}">
        <p14:creationId xmlns:p14="http://schemas.microsoft.com/office/powerpoint/2010/main" val="97882796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AFEAF8-DD58-7AC8-21A6-EAEB85888B1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3F96EEE-B4BF-D54B-A2B5-DB904FCB1550}"/>
              </a:ext>
            </a:extLst>
          </p:cNvPr>
          <p:cNvGrpSpPr/>
          <p:nvPr/>
        </p:nvGrpSpPr>
        <p:grpSpPr>
          <a:xfrm>
            <a:off x="568443" y="319365"/>
            <a:ext cx="2984204" cy="400110"/>
            <a:chOff x="568442" y="319364"/>
            <a:chExt cx="2984204" cy="400111"/>
          </a:xfrm>
        </p:grpSpPr>
        <p:sp>
          <p:nvSpPr>
            <p:cNvPr id="55" name="文本框 23">
              <a:extLst>
                <a:ext uri="{FF2B5EF4-FFF2-40B4-BE49-F238E27FC236}">
                  <a16:creationId xmlns:a16="http://schemas.microsoft.com/office/drawing/2014/main" id="{0EB7EE89-C172-31E6-9B0E-36008B80D002}"/>
                </a:ext>
              </a:extLst>
            </p:cNvPr>
            <p:cNvSpPr txBox="1"/>
            <p:nvPr/>
          </p:nvSpPr>
          <p:spPr>
            <a:xfrm>
              <a:off x="665958" y="319364"/>
              <a:ext cx="288668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Write transfer transactions</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C8232FC-63F1-5741-AF36-EC1A3ACBB2B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0A4CB59B-025E-B62F-C4D8-54621143E460}"/>
              </a:ext>
            </a:extLst>
          </p:cNvPr>
          <p:cNvSpPr>
            <a:spLocks noGrp="1"/>
          </p:cNvSpPr>
          <p:nvPr>
            <p:ph type="sldNum" sz="quarter" idx="12"/>
          </p:nvPr>
        </p:nvSpPr>
        <p:spPr/>
        <p:txBody>
          <a:bodyPr/>
          <a:lstStyle/>
          <a:p>
            <a:fld id="{565CE74E-AB26-4998-AD42-012C4C1AD076}" type="slidenum">
              <a:rPr lang="zh-CN" altLang="en-US" smtClean="0"/>
              <a:t>67</a:t>
            </a:fld>
            <a:endParaRPr lang="zh-CN" altLang="en-US" dirty="0"/>
          </a:p>
        </p:txBody>
      </p:sp>
      <p:graphicFrame>
        <p:nvGraphicFramePr>
          <p:cNvPr id="3" name="表格 2">
            <a:extLst>
              <a:ext uri="{FF2B5EF4-FFF2-40B4-BE49-F238E27FC236}">
                <a16:creationId xmlns:a16="http://schemas.microsoft.com/office/drawing/2014/main" id="{A683B13C-0A7F-596D-2773-BF2B21283D01}"/>
              </a:ext>
            </a:extLst>
          </p:cNvPr>
          <p:cNvGraphicFramePr>
            <a:graphicFrameLocks noGrp="1"/>
          </p:cNvGraphicFramePr>
          <p:nvPr>
            <p:extLst>
              <p:ext uri="{D42A27DB-BD31-4B8C-83A1-F6EECF244321}">
                <p14:modId xmlns:p14="http://schemas.microsoft.com/office/powerpoint/2010/main" val="165508398"/>
              </p:ext>
            </p:extLst>
          </p:nvPr>
        </p:nvGraphicFramePr>
        <p:xfrm>
          <a:off x="720896" y="1039419"/>
          <a:ext cx="11050396" cy="800382"/>
        </p:xfrm>
        <a:graphic>
          <a:graphicData uri="http://schemas.openxmlformats.org/drawingml/2006/table">
            <a:tbl>
              <a:tblPr firstRow="1" bandRow="1">
                <a:tableStyleId>{5C22544A-7EE6-4342-B048-85BDC9FD1C3A}</a:tableStyleId>
              </a:tblPr>
              <a:tblGrid>
                <a:gridCol w="1904159">
                  <a:extLst>
                    <a:ext uri="{9D8B030D-6E8A-4147-A177-3AD203B41FA5}">
                      <a16:colId xmlns:a16="http://schemas.microsoft.com/office/drawing/2014/main" val="3288777230"/>
                    </a:ext>
                  </a:extLst>
                </a:gridCol>
                <a:gridCol w="1904159">
                  <a:extLst>
                    <a:ext uri="{9D8B030D-6E8A-4147-A177-3AD203B41FA5}">
                      <a16:colId xmlns:a16="http://schemas.microsoft.com/office/drawing/2014/main" val="2878280433"/>
                    </a:ext>
                  </a:extLst>
                </a:gridCol>
                <a:gridCol w="1207013">
                  <a:extLst>
                    <a:ext uri="{9D8B030D-6E8A-4147-A177-3AD203B41FA5}">
                      <a16:colId xmlns:a16="http://schemas.microsoft.com/office/drawing/2014/main" val="2828784379"/>
                    </a:ext>
                  </a:extLst>
                </a:gridCol>
                <a:gridCol w="1207013">
                  <a:extLst>
                    <a:ext uri="{9D8B030D-6E8A-4147-A177-3AD203B41FA5}">
                      <a16:colId xmlns:a16="http://schemas.microsoft.com/office/drawing/2014/main" val="1257066382"/>
                    </a:ext>
                  </a:extLst>
                </a:gridCol>
                <a:gridCol w="1207013">
                  <a:extLst>
                    <a:ext uri="{9D8B030D-6E8A-4147-A177-3AD203B41FA5}">
                      <a16:colId xmlns:a16="http://schemas.microsoft.com/office/drawing/2014/main" val="3738408043"/>
                    </a:ext>
                  </a:extLst>
                </a:gridCol>
                <a:gridCol w="1207013">
                  <a:extLst>
                    <a:ext uri="{9D8B030D-6E8A-4147-A177-3AD203B41FA5}">
                      <a16:colId xmlns:a16="http://schemas.microsoft.com/office/drawing/2014/main" val="1989793478"/>
                    </a:ext>
                  </a:extLst>
                </a:gridCol>
                <a:gridCol w="1207013">
                  <a:extLst>
                    <a:ext uri="{9D8B030D-6E8A-4147-A177-3AD203B41FA5}">
                      <a16:colId xmlns:a16="http://schemas.microsoft.com/office/drawing/2014/main" val="1134666152"/>
                    </a:ext>
                  </a:extLst>
                </a:gridCol>
                <a:gridCol w="1207013">
                  <a:extLst>
                    <a:ext uri="{9D8B030D-6E8A-4147-A177-3AD203B41FA5}">
                      <a16:colId xmlns:a16="http://schemas.microsoft.com/office/drawing/2014/main" val="2001042874"/>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Address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5">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AWADDR</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AWVALID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AWBURST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AWLEN</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AWSIZE</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bl>
          </a:graphicData>
        </a:graphic>
      </p:graphicFrame>
      <p:graphicFrame>
        <p:nvGraphicFramePr>
          <p:cNvPr id="5" name="表格 4">
            <a:extLst>
              <a:ext uri="{FF2B5EF4-FFF2-40B4-BE49-F238E27FC236}">
                <a16:creationId xmlns:a16="http://schemas.microsoft.com/office/drawing/2014/main" id="{A0C1E5A2-6E74-E29B-296A-228A85A8734A}"/>
              </a:ext>
            </a:extLst>
          </p:cNvPr>
          <p:cNvGraphicFramePr>
            <a:graphicFrameLocks noGrp="1"/>
          </p:cNvGraphicFramePr>
          <p:nvPr>
            <p:extLst>
              <p:ext uri="{D42A27DB-BD31-4B8C-83A1-F6EECF244321}">
                <p14:modId xmlns:p14="http://schemas.microsoft.com/office/powerpoint/2010/main" val="2397844831"/>
              </p:ext>
            </p:extLst>
          </p:nvPr>
        </p:nvGraphicFramePr>
        <p:xfrm>
          <a:off x="720898" y="2107514"/>
          <a:ext cx="11050393" cy="800382"/>
        </p:xfrm>
        <a:graphic>
          <a:graphicData uri="http://schemas.openxmlformats.org/drawingml/2006/table">
            <a:tbl>
              <a:tblPr firstRow="1" bandRow="1">
                <a:tableStyleId>{5C22544A-7EE6-4342-B048-85BDC9FD1C3A}</a:tableStyleId>
              </a:tblPr>
              <a:tblGrid>
                <a:gridCol w="1904159">
                  <a:extLst>
                    <a:ext uri="{9D8B030D-6E8A-4147-A177-3AD203B41FA5}">
                      <a16:colId xmlns:a16="http://schemas.microsoft.com/office/drawing/2014/main" val="3599975662"/>
                    </a:ext>
                  </a:extLst>
                </a:gridCol>
                <a:gridCol w="1904159">
                  <a:extLst>
                    <a:ext uri="{9D8B030D-6E8A-4147-A177-3AD203B41FA5}">
                      <a16:colId xmlns:a16="http://schemas.microsoft.com/office/drawing/2014/main" val="679752938"/>
                    </a:ext>
                  </a:extLst>
                </a:gridCol>
                <a:gridCol w="1448415">
                  <a:extLst>
                    <a:ext uri="{9D8B030D-6E8A-4147-A177-3AD203B41FA5}">
                      <a16:colId xmlns:a16="http://schemas.microsoft.com/office/drawing/2014/main" val="3157320697"/>
                    </a:ext>
                  </a:extLst>
                </a:gridCol>
                <a:gridCol w="1448415">
                  <a:extLst>
                    <a:ext uri="{9D8B030D-6E8A-4147-A177-3AD203B41FA5}">
                      <a16:colId xmlns:a16="http://schemas.microsoft.com/office/drawing/2014/main" val="1019396951"/>
                    </a:ext>
                  </a:extLst>
                </a:gridCol>
                <a:gridCol w="1448415">
                  <a:extLst>
                    <a:ext uri="{9D8B030D-6E8A-4147-A177-3AD203B41FA5}">
                      <a16:colId xmlns:a16="http://schemas.microsoft.com/office/drawing/2014/main" val="77622667"/>
                    </a:ext>
                  </a:extLst>
                </a:gridCol>
                <a:gridCol w="1448415">
                  <a:extLst>
                    <a:ext uri="{9D8B030D-6E8A-4147-A177-3AD203B41FA5}">
                      <a16:colId xmlns:a16="http://schemas.microsoft.com/office/drawing/2014/main" val="1574283379"/>
                    </a:ext>
                  </a:extLst>
                </a:gridCol>
                <a:gridCol w="1448415">
                  <a:extLst>
                    <a:ext uri="{9D8B030D-6E8A-4147-A177-3AD203B41FA5}">
                      <a16:colId xmlns:a16="http://schemas.microsoft.com/office/drawing/2014/main" val="1240820230"/>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Data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WDATA</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WSTRB</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43858328"/>
                  </a:ext>
                </a:extLst>
              </a:tr>
            </a:tbl>
          </a:graphicData>
        </a:graphic>
      </p:graphicFrame>
      <p:pic>
        <p:nvPicPr>
          <p:cNvPr id="4" name="Picture 2">
            <a:extLst>
              <a:ext uri="{FF2B5EF4-FFF2-40B4-BE49-F238E27FC236}">
                <a16:creationId xmlns:a16="http://schemas.microsoft.com/office/drawing/2014/main" id="{C3324285-DA53-5744-BFD7-D2460A43629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9920"/>
          <a:stretch/>
        </p:blipFill>
        <p:spPr bwMode="auto">
          <a:xfrm>
            <a:off x="568442" y="3033348"/>
            <a:ext cx="6540696" cy="382465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表格 5">
            <a:extLst>
              <a:ext uri="{FF2B5EF4-FFF2-40B4-BE49-F238E27FC236}">
                <a16:creationId xmlns:a16="http://schemas.microsoft.com/office/drawing/2014/main" id="{66A8F409-BCE6-D0BB-7279-C0B70BEE7412}"/>
              </a:ext>
            </a:extLst>
          </p:cNvPr>
          <p:cNvGraphicFramePr>
            <a:graphicFrameLocks noGrp="1"/>
          </p:cNvGraphicFramePr>
          <p:nvPr>
            <p:extLst>
              <p:ext uri="{D42A27DB-BD31-4B8C-83A1-F6EECF244321}">
                <p14:modId xmlns:p14="http://schemas.microsoft.com/office/powerpoint/2010/main" val="812380998"/>
              </p:ext>
            </p:extLst>
          </p:nvPr>
        </p:nvGraphicFramePr>
        <p:xfrm>
          <a:off x="7426045" y="3149723"/>
          <a:ext cx="4345246" cy="800382"/>
        </p:xfrm>
        <a:graphic>
          <a:graphicData uri="http://schemas.openxmlformats.org/drawingml/2006/table">
            <a:tbl>
              <a:tblPr firstRow="1" bandRow="1">
                <a:tableStyleId>{5C22544A-7EE6-4342-B048-85BDC9FD1C3A}</a:tableStyleId>
              </a:tblPr>
              <a:tblGrid>
                <a:gridCol w="2172623">
                  <a:extLst>
                    <a:ext uri="{9D8B030D-6E8A-4147-A177-3AD203B41FA5}">
                      <a16:colId xmlns:a16="http://schemas.microsoft.com/office/drawing/2014/main" val="2278717981"/>
                    </a:ext>
                  </a:extLst>
                </a:gridCol>
                <a:gridCol w="2172623">
                  <a:extLst>
                    <a:ext uri="{9D8B030D-6E8A-4147-A177-3AD203B41FA5}">
                      <a16:colId xmlns:a16="http://schemas.microsoft.com/office/drawing/2014/main" val="101739522"/>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Response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408192"/>
                  </a:ext>
                </a:extLst>
              </a:tr>
            </a:tbl>
          </a:graphicData>
        </a:graphic>
      </p:graphicFrame>
      <p:graphicFrame>
        <p:nvGraphicFramePr>
          <p:cNvPr id="7" name="表格 6">
            <a:extLst>
              <a:ext uri="{FF2B5EF4-FFF2-40B4-BE49-F238E27FC236}">
                <a16:creationId xmlns:a16="http://schemas.microsoft.com/office/drawing/2014/main" id="{C8459633-A024-491A-3B4B-FB04088BB3FA}"/>
              </a:ext>
            </a:extLst>
          </p:cNvPr>
          <p:cNvGraphicFramePr>
            <a:graphicFrameLocks noGrp="1"/>
          </p:cNvGraphicFramePr>
          <p:nvPr>
            <p:extLst>
              <p:ext uri="{D42A27DB-BD31-4B8C-83A1-F6EECF244321}">
                <p14:modId xmlns:p14="http://schemas.microsoft.com/office/powerpoint/2010/main" val="596467138"/>
              </p:ext>
            </p:extLst>
          </p:nvPr>
        </p:nvGraphicFramePr>
        <p:xfrm>
          <a:off x="7426046" y="3950105"/>
          <a:ext cx="4345245" cy="800382"/>
        </p:xfrm>
        <a:graphic>
          <a:graphicData uri="http://schemas.openxmlformats.org/drawingml/2006/table">
            <a:tbl>
              <a:tblPr firstRow="1" bandRow="1">
                <a:tableStyleId>{5C22544A-7EE6-4342-B048-85BDC9FD1C3A}</a:tableStyleId>
              </a:tblPr>
              <a:tblGrid>
                <a:gridCol w="1448415">
                  <a:extLst>
                    <a:ext uri="{9D8B030D-6E8A-4147-A177-3AD203B41FA5}">
                      <a16:colId xmlns:a16="http://schemas.microsoft.com/office/drawing/2014/main" val="1970536198"/>
                    </a:ext>
                  </a:extLst>
                </a:gridCol>
                <a:gridCol w="1448415">
                  <a:extLst>
                    <a:ext uri="{9D8B030D-6E8A-4147-A177-3AD203B41FA5}">
                      <a16:colId xmlns:a16="http://schemas.microsoft.com/office/drawing/2014/main" val="1723177031"/>
                    </a:ext>
                  </a:extLst>
                </a:gridCol>
                <a:gridCol w="1448415">
                  <a:extLst>
                    <a:ext uri="{9D8B030D-6E8A-4147-A177-3AD203B41FA5}">
                      <a16:colId xmlns:a16="http://schemas.microsoft.com/office/drawing/2014/main" val="2449203776"/>
                    </a:ext>
                  </a:extLst>
                </a:gridCol>
              </a:tblGrid>
              <a:tr h="80038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BRESP</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21952398"/>
                  </a:ext>
                </a:extLst>
              </a:tr>
            </a:tbl>
          </a:graphicData>
        </a:graphic>
      </p:graphicFrame>
    </p:spTree>
    <p:extLst>
      <p:ext uri="{BB962C8B-B14F-4D97-AF65-F5344CB8AC3E}">
        <p14:creationId xmlns:p14="http://schemas.microsoft.com/office/powerpoint/2010/main" val="943467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C4F149-40CC-C820-D86B-69529E0B32D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4F0680A4-4424-B1DB-2514-76B91DA9BE67}"/>
              </a:ext>
            </a:extLst>
          </p:cNvPr>
          <p:cNvGrpSpPr/>
          <p:nvPr/>
        </p:nvGrpSpPr>
        <p:grpSpPr>
          <a:xfrm>
            <a:off x="568443" y="319365"/>
            <a:ext cx="1421918" cy="400110"/>
            <a:chOff x="568442" y="319364"/>
            <a:chExt cx="1421918" cy="400111"/>
          </a:xfrm>
        </p:grpSpPr>
        <p:sp>
          <p:nvSpPr>
            <p:cNvPr id="55" name="文本框 23">
              <a:extLst>
                <a:ext uri="{FF2B5EF4-FFF2-40B4-BE49-F238E27FC236}">
                  <a16:creationId xmlns:a16="http://schemas.microsoft.com/office/drawing/2014/main" id="{B3A38F45-3DAE-8203-66C4-B5A7B2511B09}"/>
                </a:ext>
              </a:extLst>
            </p:cNvPr>
            <p:cNvSpPr txBox="1"/>
            <p:nvPr/>
          </p:nvSpPr>
          <p:spPr>
            <a:xfrm>
              <a:off x="665958" y="319364"/>
              <a:ext cx="132440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Handshake</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DF2F206D-CA0D-ACE1-58E5-AD56E37B02E8}"/>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798C097-8376-03DF-07D3-21D8B9AAF131}"/>
              </a:ext>
            </a:extLst>
          </p:cNvPr>
          <p:cNvSpPr>
            <a:spLocks noGrp="1"/>
          </p:cNvSpPr>
          <p:nvPr>
            <p:ph type="sldNum" sz="quarter" idx="12"/>
          </p:nvPr>
        </p:nvSpPr>
        <p:spPr/>
        <p:txBody>
          <a:bodyPr/>
          <a:lstStyle/>
          <a:p>
            <a:fld id="{565CE74E-AB26-4998-AD42-012C4C1AD076}" type="slidenum">
              <a:rPr lang="zh-CN" altLang="en-US" smtClean="0"/>
              <a:t>68</a:t>
            </a:fld>
            <a:endParaRPr lang="zh-CN" altLang="en-US" dirty="0"/>
          </a:p>
        </p:txBody>
      </p:sp>
      <p:grpSp>
        <p:nvGrpSpPr>
          <p:cNvPr id="16" name="群組 15">
            <a:extLst>
              <a:ext uri="{FF2B5EF4-FFF2-40B4-BE49-F238E27FC236}">
                <a16:creationId xmlns:a16="http://schemas.microsoft.com/office/drawing/2014/main" id="{84406420-485E-0E4E-9946-EEB4BA010315}"/>
              </a:ext>
            </a:extLst>
          </p:cNvPr>
          <p:cNvGrpSpPr/>
          <p:nvPr/>
        </p:nvGrpSpPr>
        <p:grpSpPr>
          <a:xfrm>
            <a:off x="713382" y="4541490"/>
            <a:ext cx="11360407" cy="1847464"/>
            <a:chOff x="800466" y="4410864"/>
            <a:chExt cx="11360407" cy="1847464"/>
          </a:xfrm>
        </p:grpSpPr>
        <p:pic>
          <p:nvPicPr>
            <p:cNvPr id="3" name="Picture 4">
              <a:extLst>
                <a:ext uri="{FF2B5EF4-FFF2-40B4-BE49-F238E27FC236}">
                  <a16:creationId xmlns:a16="http://schemas.microsoft.com/office/drawing/2014/main" id="{049A6C4B-D6C6-7E1C-73F5-3156CAB94BC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148" b="10875"/>
            <a:stretch/>
          </p:blipFill>
          <p:spPr bwMode="auto">
            <a:xfrm>
              <a:off x="800466" y="4458328"/>
              <a:ext cx="4770501" cy="18000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6">
              <a:extLst>
                <a:ext uri="{FF2B5EF4-FFF2-40B4-BE49-F238E27FC236}">
                  <a16:creationId xmlns:a16="http://schemas.microsoft.com/office/drawing/2014/main" id="{58F3FA1F-7139-4A1B-FBD0-3B5E72991FA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6400" b="9234"/>
            <a:stretch/>
          </p:blipFill>
          <p:spPr bwMode="auto">
            <a:xfrm>
              <a:off x="5388796" y="4414915"/>
              <a:ext cx="3385805" cy="1800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a:extLst>
                <a:ext uri="{FF2B5EF4-FFF2-40B4-BE49-F238E27FC236}">
                  <a16:creationId xmlns:a16="http://schemas.microsoft.com/office/drawing/2014/main" id="{A22D26BD-C6BA-4164-9D6C-01DFD91875A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6659" b="9547"/>
            <a:stretch/>
          </p:blipFill>
          <p:spPr bwMode="auto">
            <a:xfrm>
              <a:off x="8713476" y="4410864"/>
              <a:ext cx="3447397" cy="1800000"/>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10" name="表格 9">
            <a:extLst>
              <a:ext uri="{FF2B5EF4-FFF2-40B4-BE49-F238E27FC236}">
                <a16:creationId xmlns:a16="http://schemas.microsoft.com/office/drawing/2014/main" id="{EF20E271-B0AB-4B2F-E616-0CB9C6BBB462}"/>
              </a:ext>
            </a:extLst>
          </p:cNvPr>
          <p:cNvGraphicFramePr>
            <a:graphicFrameLocks noGrp="1"/>
          </p:cNvGraphicFramePr>
          <p:nvPr>
            <p:extLst>
              <p:ext uri="{D42A27DB-BD31-4B8C-83A1-F6EECF244321}">
                <p14:modId xmlns:p14="http://schemas.microsoft.com/office/powerpoint/2010/main" val="509116910"/>
              </p:ext>
            </p:extLst>
          </p:nvPr>
        </p:nvGraphicFramePr>
        <p:xfrm>
          <a:off x="748330" y="863381"/>
          <a:ext cx="7444506" cy="2863158"/>
        </p:xfrm>
        <a:graphic>
          <a:graphicData uri="http://schemas.openxmlformats.org/drawingml/2006/table">
            <a:tbl>
              <a:tblPr firstRow="1" bandRow="1">
                <a:tableStyleId>{5C22544A-7EE6-4342-B048-85BDC9FD1C3A}</a:tableStyleId>
              </a:tblPr>
              <a:tblGrid>
                <a:gridCol w="2233498">
                  <a:extLst>
                    <a:ext uri="{9D8B030D-6E8A-4147-A177-3AD203B41FA5}">
                      <a16:colId xmlns:a16="http://schemas.microsoft.com/office/drawing/2014/main" val="2146165581"/>
                    </a:ext>
                  </a:extLst>
                </a:gridCol>
                <a:gridCol w="2605504">
                  <a:extLst>
                    <a:ext uri="{9D8B030D-6E8A-4147-A177-3AD203B41FA5}">
                      <a16:colId xmlns:a16="http://schemas.microsoft.com/office/drawing/2014/main" val="2147858183"/>
                    </a:ext>
                  </a:extLst>
                </a:gridCol>
                <a:gridCol w="2605504">
                  <a:extLst>
                    <a:ext uri="{9D8B030D-6E8A-4147-A177-3AD203B41FA5}">
                      <a16:colId xmlns:a16="http://schemas.microsoft.com/office/drawing/2014/main" val="3296051689"/>
                    </a:ext>
                  </a:extLst>
                </a:gridCol>
              </a:tblGrid>
              <a:tr h="661973">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Transaction channel </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Handshake pair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938082294"/>
                  </a:ext>
                </a:extLst>
              </a:tr>
              <a:tr h="440237">
                <a:tc>
                  <a:txBody>
                    <a:bodyPr/>
                    <a:lstStyle/>
                    <a:p>
                      <a:pPr algn="ctr"/>
                      <a:r>
                        <a:rPr lang="en-US" altLang="zh-TW" sz="1600" baseline="0" dirty="0">
                          <a:latin typeface="Times New Roman" panose="02020603050405020304" pitchFamily="18" charset="0"/>
                        </a:rPr>
                        <a:t>Write address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AWVALID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AWREADY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06597606"/>
                  </a:ext>
                </a:extLst>
              </a:tr>
              <a:tr h="440237">
                <a:tc>
                  <a:txBody>
                    <a:bodyPr/>
                    <a:lstStyle/>
                    <a:p>
                      <a:pPr algn="ctr"/>
                      <a:r>
                        <a:rPr lang="en-US" altLang="zh-TW" sz="1600" baseline="0" dirty="0">
                          <a:latin typeface="Times New Roman" panose="02020603050405020304" pitchFamily="18" charset="0"/>
                        </a:rPr>
                        <a:t>Write data channel</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WVALID</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WREADY</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51964565"/>
                  </a:ext>
                </a:extLst>
              </a:tr>
              <a:tr h="440237">
                <a:tc>
                  <a:txBody>
                    <a:bodyPr/>
                    <a:lstStyle/>
                    <a:p>
                      <a:pPr algn="ctr"/>
                      <a:r>
                        <a:rPr lang="en-US" altLang="zh-TW" sz="1600" baseline="0" dirty="0">
                          <a:latin typeface="Times New Roman" panose="02020603050405020304" pitchFamily="18" charset="0"/>
                        </a:rPr>
                        <a:t>Write response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BVALID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BREADY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97214996"/>
                  </a:ext>
                </a:extLst>
              </a:tr>
              <a:tr h="440237">
                <a:tc>
                  <a:txBody>
                    <a:bodyPr/>
                    <a:lstStyle/>
                    <a:p>
                      <a:pPr algn="ctr"/>
                      <a:r>
                        <a:rPr lang="en-US" altLang="zh-TW" sz="1600" baseline="0" dirty="0">
                          <a:latin typeface="Times New Roman" panose="02020603050405020304" pitchFamily="18" charset="0"/>
                        </a:rPr>
                        <a:t>Read address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ARVALID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ARREADY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57586328"/>
                  </a:ext>
                </a:extLst>
              </a:tr>
              <a:tr h="440237">
                <a:tc>
                  <a:txBody>
                    <a:bodyPr/>
                    <a:lstStyle/>
                    <a:p>
                      <a:pPr algn="ctr"/>
                      <a:r>
                        <a:rPr lang="en-US" altLang="zh-TW" sz="1600" baseline="0" dirty="0">
                          <a:latin typeface="Times New Roman" panose="02020603050405020304" pitchFamily="18" charset="0"/>
                        </a:rPr>
                        <a:t>Read data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RVALID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RREADY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72016252"/>
                  </a:ext>
                </a:extLst>
              </a:tr>
            </a:tbl>
          </a:graphicData>
        </a:graphic>
      </p:graphicFrame>
      <p:graphicFrame>
        <p:nvGraphicFramePr>
          <p:cNvPr id="15" name="表格 14">
            <a:extLst>
              <a:ext uri="{FF2B5EF4-FFF2-40B4-BE49-F238E27FC236}">
                <a16:creationId xmlns:a16="http://schemas.microsoft.com/office/drawing/2014/main" id="{D0EA1FEE-6A29-AFFC-CF1B-1FCA5889866D}"/>
              </a:ext>
            </a:extLst>
          </p:cNvPr>
          <p:cNvGraphicFramePr>
            <a:graphicFrameLocks noGrp="1"/>
          </p:cNvGraphicFramePr>
          <p:nvPr>
            <p:extLst>
              <p:ext uri="{D42A27DB-BD31-4B8C-83A1-F6EECF244321}">
                <p14:modId xmlns:p14="http://schemas.microsoft.com/office/powerpoint/2010/main" val="4213793271"/>
              </p:ext>
            </p:extLst>
          </p:nvPr>
        </p:nvGraphicFramePr>
        <p:xfrm>
          <a:off x="733816" y="4202218"/>
          <a:ext cx="11269010" cy="2259304"/>
        </p:xfrm>
        <a:graphic>
          <a:graphicData uri="http://schemas.openxmlformats.org/drawingml/2006/table">
            <a:tbl>
              <a:tblPr firstRow="1" bandRow="1">
                <a:tableStyleId>{5C22544A-7EE6-4342-B048-85BDC9FD1C3A}</a:tableStyleId>
              </a:tblPr>
              <a:tblGrid>
                <a:gridCol w="1112765">
                  <a:extLst>
                    <a:ext uri="{9D8B030D-6E8A-4147-A177-3AD203B41FA5}">
                      <a16:colId xmlns:a16="http://schemas.microsoft.com/office/drawing/2014/main" val="3376448866"/>
                    </a:ext>
                  </a:extLst>
                </a:gridCol>
                <a:gridCol w="3385415">
                  <a:extLst>
                    <a:ext uri="{9D8B030D-6E8A-4147-A177-3AD203B41FA5}">
                      <a16:colId xmlns:a16="http://schemas.microsoft.com/office/drawing/2014/main" val="2146165581"/>
                    </a:ext>
                  </a:extLst>
                </a:gridCol>
                <a:gridCol w="3385415">
                  <a:extLst>
                    <a:ext uri="{9D8B030D-6E8A-4147-A177-3AD203B41FA5}">
                      <a16:colId xmlns:a16="http://schemas.microsoft.com/office/drawing/2014/main" val="2147858183"/>
                    </a:ext>
                  </a:extLst>
                </a:gridCol>
                <a:gridCol w="3385415">
                  <a:extLst>
                    <a:ext uri="{9D8B030D-6E8A-4147-A177-3AD203B41FA5}">
                      <a16:colId xmlns:a16="http://schemas.microsoft.com/office/drawing/2014/main" val="3296051689"/>
                    </a:ext>
                  </a:extLst>
                </a:gridCol>
              </a:tblGrid>
              <a:tr h="451861">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3</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06597606"/>
                  </a:ext>
                </a:extLst>
              </a:tr>
              <a:tr h="1807443">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51964565"/>
                  </a:ext>
                </a:extLst>
              </a:tr>
            </a:tbl>
          </a:graphicData>
        </a:graphic>
      </p:graphicFrame>
      <mc:AlternateContent xmlns:mc="http://schemas.openxmlformats.org/markup-compatibility/2006" xmlns:p14="http://schemas.microsoft.com/office/powerpoint/2010/main">
        <mc:Choice Requires="p14">
          <p:contentPart p14:bwMode="auto" r:id="rId6">
            <p14:nvContentPartPr>
              <p14:cNvPr id="4" name="筆跡 3">
                <a:extLst>
                  <a:ext uri="{FF2B5EF4-FFF2-40B4-BE49-F238E27FC236}">
                    <a16:creationId xmlns:a16="http://schemas.microsoft.com/office/drawing/2014/main" id="{CA5FA8BF-FE1C-4108-8E64-3A65B6FB9441}"/>
                  </a:ext>
                </a:extLst>
              </p14:cNvPr>
              <p14:cNvContentPartPr/>
              <p14:nvPr/>
            </p14:nvContentPartPr>
            <p14:xfrm>
              <a:off x="681840" y="478080"/>
              <a:ext cx="7113960" cy="6003720"/>
            </p14:xfrm>
          </p:contentPart>
        </mc:Choice>
        <mc:Fallback xmlns="">
          <p:pic>
            <p:nvPicPr>
              <p:cNvPr id="4" name="筆跡 3">
                <a:extLst>
                  <a:ext uri="{FF2B5EF4-FFF2-40B4-BE49-F238E27FC236}">
                    <a16:creationId xmlns:a16="http://schemas.microsoft.com/office/drawing/2014/main" id="{CA5FA8BF-FE1C-4108-8E64-3A65B6FB9441}"/>
                  </a:ext>
                </a:extLst>
              </p:cNvPr>
              <p:cNvPicPr/>
              <p:nvPr/>
            </p:nvPicPr>
            <p:blipFill>
              <a:blip r:embed="rId7"/>
              <a:stretch>
                <a:fillRect/>
              </a:stretch>
            </p:blipFill>
            <p:spPr>
              <a:xfrm>
                <a:off x="672480" y="468720"/>
                <a:ext cx="7132680" cy="6022440"/>
              </a:xfrm>
              <a:prstGeom prst="rect">
                <a:avLst/>
              </a:prstGeom>
            </p:spPr>
          </p:pic>
        </mc:Fallback>
      </mc:AlternateContent>
    </p:spTree>
    <p:extLst>
      <p:ext uri="{BB962C8B-B14F-4D97-AF65-F5344CB8AC3E}">
        <p14:creationId xmlns:p14="http://schemas.microsoft.com/office/powerpoint/2010/main" val="407597886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550158" cy="400110"/>
            <a:chOff x="568442" y="319364"/>
            <a:chExt cx="155015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452642"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Dependence</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2050" name="Picture 2">
            <a:extLst>
              <a:ext uri="{FF2B5EF4-FFF2-40B4-BE49-F238E27FC236}">
                <a16:creationId xmlns:a16="http://schemas.microsoft.com/office/drawing/2014/main" id="{CA9F7950-CEA3-C694-3B51-273D6949C4F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788" b="19272"/>
          <a:stretch/>
        </p:blipFill>
        <p:spPr bwMode="auto">
          <a:xfrm>
            <a:off x="1046769" y="4662452"/>
            <a:ext cx="4228469" cy="153448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6E8E5582-645F-70B7-F60C-32B82A59CED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22794"/>
          <a:stretch/>
        </p:blipFill>
        <p:spPr bwMode="auto">
          <a:xfrm>
            <a:off x="5817168" y="4113823"/>
            <a:ext cx="5991225" cy="2038680"/>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69</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7" y="949475"/>
            <a:ext cx="9784763" cy="2777940"/>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Write responses must occur after the completion of the last write data of the corresponding transfer</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Read data must be generated after receiving the read address signal</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Handshakes between channels must satisfy the handshake dependencies between channels</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The sender's VALID signal cannot rely on the READY signal to be set</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The receiver's READY signal can be set after detecting the VALID signal is set</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796034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4904858" cy="461665"/>
            <a:chOff x="568442" y="319364"/>
            <a:chExt cx="4904858" cy="461666"/>
          </a:xfrm>
        </p:grpSpPr>
        <p:sp>
          <p:nvSpPr>
            <p:cNvPr id="55" name="文本框 23"/>
            <p:cNvSpPr txBox="1"/>
            <p:nvPr/>
          </p:nvSpPr>
          <p:spPr>
            <a:xfrm>
              <a:off x="665958" y="319364"/>
              <a:ext cx="480734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333161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2×2,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are both of size 2×1.</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a:t>
            </a:r>
          </a:p>
        </p:txBody>
      </p:sp>
      <p:pic>
        <p:nvPicPr>
          <p:cNvPr id="4" name="圖片 3">
            <a:extLst>
              <a:ext uri="{FF2B5EF4-FFF2-40B4-BE49-F238E27FC236}">
                <a16:creationId xmlns:a16="http://schemas.microsoft.com/office/drawing/2014/main" id="{4368B6A2-8436-41F8-8B6D-408189B8417A}"/>
              </a:ext>
            </a:extLst>
          </p:cNvPr>
          <p:cNvPicPr>
            <a:picLocks noChangeAspect="1"/>
          </p:cNvPicPr>
          <p:nvPr/>
        </p:nvPicPr>
        <p:blipFill>
          <a:blip r:embed="rId3"/>
          <a:stretch>
            <a:fillRect/>
          </a:stretch>
        </p:blipFill>
        <p:spPr>
          <a:xfrm>
            <a:off x="1219147" y="4525825"/>
            <a:ext cx="3805680" cy="791325"/>
          </a:xfrm>
          <a:prstGeom prst="rect">
            <a:avLst/>
          </a:prstGeom>
        </p:spPr>
      </p:pic>
      <p:sp>
        <p:nvSpPr>
          <p:cNvPr id="11" name="文字方塊 10">
            <a:extLst>
              <a:ext uri="{FF2B5EF4-FFF2-40B4-BE49-F238E27FC236}">
                <a16:creationId xmlns:a16="http://schemas.microsoft.com/office/drawing/2014/main" id="{FE3EC88E-1AF0-41B3-B50E-F417DA070BB4}"/>
              </a:ext>
            </a:extLst>
          </p:cNvPr>
          <p:cNvSpPr txBox="1"/>
          <p:nvPr/>
        </p:nvSpPr>
        <p:spPr>
          <a:xfrm>
            <a:off x="6073097" y="658764"/>
            <a:ext cx="5374887" cy="5547929"/>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Calculation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𝐴𝑠</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1</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8" name="圖片 7">
            <a:extLst>
              <a:ext uri="{FF2B5EF4-FFF2-40B4-BE49-F238E27FC236}">
                <a16:creationId xmlns:a16="http://schemas.microsoft.com/office/drawing/2014/main" id="{D3022590-A7BA-49A9-BE42-ABA45971A42D}"/>
              </a:ext>
            </a:extLst>
          </p:cNvPr>
          <p:cNvPicPr>
            <a:picLocks noChangeAspect="1"/>
          </p:cNvPicPr>
          <p:nvPr/>
        </p:nvPicPr>
        <p:blipFill>
          <a:blip r:embed="rId4"/>
          <a:stretch>
            <a:fillRect/>
          </a:stretch>
        </p:blipFill>
        <p:spPr>
          <a:xfrm>
            <a:off x="6610409" y="1720158"/>
            <a:ext cx="4837575" cy="762945"/>
          </a:xfrm>
          <a:prstGeom prst="rect">
            <a:avLst/>
          </a:prstGeom>
        </p:spPr>
      </p:pic>
      <p:pic>
        <p:nvPicPr>
          <p:cNvPr id="10" name="圖片 9">
            <a:extLst>
              <a:ext uri="{FF2B5EF4-FFF2-40B4-BE49-F238E27FC236}">
                <a16:creationId xmlns:a16="http://schemas.microsoft.com/office/drawing/2014/main" id="{B8630FE6-5A4C-4EFA-A5A4-BADC67E7B5BD}"/>
              </a:ext>
            </a:extLst>
          </p:cNvPr>
          <p:cNvPicPr>
            <a:picLocks noChangeAspect="1"/>
          </p:cNvPicPr>
          <p:nvPr/>
        </p:nvPicPr>
        <p:blipFill>
          <a:blip r:embed="rId5"/>
          <a:stretch>
            <a:fillRect/>
          </a:stretch>
        </p:blipFill>
        <p:spPr>
          <a:xfrm>
            <a:off x="6610409" y="3439876"/>
            <a:ext cx="3169456" cy="537822"/>
          </a:xfrm>
          <a:prstGeom prst="rect">
            <a:avLst/>
          </a:prstGeom>
        </p:spPr>
      </p:pic>
      <p:pic>
        <p:nvPicPr>
          <p:cNvPr id="13" name="圖片 12">
            <a:extLst>
              <a:ext uri="{FF2B5EF4-FFF2-40B4-BE49-F238E27FC236}">
                <a16:creationId xmlns:a16="http://schemas.microsoft.com/office/drawing/2014/main" id="{8A64E5AB-9DC3-443F-8080-2A050A194586}"/>
              </a:ext>
            </a:extLst>
          </p:cNvPr>
          <p:cNvPicPr>
            <a:picLocks noChangeAspect="1"/>
          </p:cNvPicPr>
          <p:nvPr/>
        </p:nvPicPr>
        <p:blipFill>
          <a:blip r:embed="rId6"/>
          <a:stretch>
            <a:fillRect/>
          </a:stretch>
        </p:blipFill>
        <p:spPr>
          <a:xfrm>
            <a:off x="6699617" y="4028995"/>
            <a:ext cx="2267404" cy="699707"/>
          </a:xfrm>
          <a:prstGeom prst="rect">
            <a:avLst/>
          </a:prstGeom>
        </p:spPr>
      </p:pic>
      <p:pic>
        <p:nvPicPr>
          <p:cNvPr id="15" name="圖片 14">
            <a:extLst>
              <a:ext uri="{FF2B5EF4-FFF2-40B4-BE49-F238E27FC236}">
                <a16:creationId xmlns:a16="http://schemas.microsoft.com/office/drawing/2014/main" id="{9A20C7AE-AAFB-4C77-9E47-784090F856C7}"/>
              </a:ext>
            </a:extLst>
          </p:cNvPr>
          <p:cNvPicPr>
            <a:picLocks noChangeAspect="1"/>
          </p:cNvPicPr>
          <p:nvPr/>
        </p:nvPicPr>
        <p:blipFill>
          <a:blip r:embed="rId7"/>
          <a:stretch>
            <a:fillRect/>
          </a:stretch>
        </p:blipFill>
        <p:spPr>
          <a:xfrm>
            <a:off x="7067606" y="5617942"/>
            <a:ext cx="2354761" cy="692309"/>
          </a:xfrm>
          <a:prstGeom prst="rect">
            <a:avLst/>
          </a:prstGeom>
        </p:spPr>
      </p:pic>
      <p:sp>
        <p:nvSpPr>
          <p:cNvPr id="2" name="投影片編號版面配置區 1">
            <a:extLst>
              <a:ext uri="{FF2B5EF4-FFF2-40B4-BE49-F238E27FC236}">
                <a16:creationId xmlns:a16="http://schemas.microsoft.com/office/drawing/2014/main" id="{58F535FD-9DAA-CDCF-C063-2A520D7C12F0}"/>
              </a:ext>
            </a:extLst>
          </p:cNvPr>
          <p:cNvSpPr>
            <a:spLocks noGrp="1"/>
          </p:cNvSpPr>
          <p:nvPr>
            <p:ph type="sldNum" sz="quarter" idx="12"/>
          </p:nvPr>
        </p:nvSpPr>
        <p:spPr/>
        <p:txBody>
          <a:bodyPr/>
          <a:lstStyle/>
          <a:p>
            <a:fld id="{565CE74E-AB26-4998-AD42-012C4C1AD076}" type="slidenum">
              <a:rPr lang="zh-CN" altLang="en-US" smtClean="0"/>
              <a:t>7</a:t>
            </a:fld>
            <a:endParaRPr lang="zh-CN" altLang="en-US" dirty="0"/>
          </a:p>
        </p:txBody>
      </p:sp>
    </p:spTree>
    <p:extLst>
      <p:ext uri="{BB962C8B-B14F-4D97-AF65-F5344CB8AC3E}">
        <p14:creationId xmlns:p14="http://schemas.microsoft.com/office/powerpoint/2010/main" val="168889085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01C9405-1E3B-697F-F178-F6E74F37D2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9000DC6-B0B8-8234-1FEA-5973EB504D94}"/>
              </a:ext>
            </a:extLst>
          </p:cNvPr>
          <p:cNvGrpSpPr/>
          <p:nvPr/>
        </p:nvGrpSpPr>
        <p:grpSpPr>
          <a:xfrm>
            <a:off x="568443" y="319365"/>
            <a:ext cx="836821" cy="400110"/>
            <a:chOff x="568442" y="319364"/>
            <a:chExt cx="836821" cy="400111"/>
          </a:xfrm>
        </p:grpSpPr>
        <p:sp>
          <p:nvSpPr>
            <p:cNvPr id="55" name="文本框 23">
              <a:extLst>
                <a:ext uri="{FF2B5EF4-FFF2-40B4-BE49-F238E27FC236}">
                  <a16:creationId xmlns:a16="http://schemas.microsoft.com/office/drawing/2014/main" id="{6842713F-CA5B-5225-4E5C-96511645A73D}"/>
                </a:ext>
              </a:extLst>
            </p:cNvPr>
            <p:cNvSpPr txBox="1"/>
            <p:nvPr/>
          </p:nvSpPr>
          <p:spPr>
            <a:xfrm>
              <a:off x="665958" y="319364"/>
              <a:ext cx="739305"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Burst</a:t>
              </a:r>
            </a:p>
          </p:txBody>
        </p:sp>
        <p:sp>
          <p:nvSpPr>
            <p:cNvPr id="56" name="等腰三角形 55">
              <a:extLst>
                <a:ext uri="{FF2B5EF4-FFF2-40B4-BE49-F238E27FC236}">
                  <a16:creationId xmlns:a16="http://schemas.microsoft.com/office/drawing/2014/main" id="{09FF5F89-1A3C-7939-002F-89232BE066C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4" name="Picture 2">
            <a:extLst>
              <a:ext uri="{FF2B5EF4-FFF2-40B4-BE49-F238E27FC236}">
                <a16:creationId xmlns:a16="http://schemas.microsoft.com/office/drawing/2014/main" id="{C6FBAF2C-B27F-1110-CEFF-5A76AD8CBAE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91" t="1090"/>
          <a:stretch/>
        </p:blipFill>
        <p:spPr bwMode="auto">
          <a:xfrm>
            <a:off x="287079" y="1414130"/>
            <a:ext cx="5908598" cy="4419742"/>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7ED3E777-0107-F05B-72A2-42A47A2701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5677" y="1351021"/>
            <a:ext cx="5853153" cy="4389864"/>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FAD05405-DF5D-4BFE-B823-303462047A83}"/>
              </a:ext>
            </a:extLst>
          </p:cNvPr>
          <p:cNvSpPr>
            <a:spLocks noGrp="1"/>
          </p:cNvSpPr>
          <p:nvPr>
            <p:ph type="sldNum" sz="quarter" idx="12"/>
          </p:nvPr>
        </p:nvSpPr>
        <p:spPr/>
        <p:txBody>
          <a:bodyPr/>
          <a:lstStyle/>
          <a:p>
            <a:fld id="{565CE74E-AB26-4998-AD42-012C4C1AD076}" type="slidenum">
              <a:rPr lang="zh-CN" altLang="en-US" smtClean="0"/>
              <a:t>70</a:t>
            </a:fld>
            <a:endParaRPr lang="zh-CN" altLang="en-US" dirty="0"/>
          </a:p>
        </p:txBody>
      </p:sp>
    </p:spTree>
    <p:extLst>
      <p:ext uri="{BB962C8B-B14F-4D97-AF65-F5344CB8AC3E}">
        <p14:creationId xmlns:p14="http://schemas.microsoft.com/office/powerpoint/2010/main" val="318986145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0AA7AA6-FCDF-B809-5317-CDB5FD203AB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C1CBF59-B1F8-DEF2-8BD4-B10AD27B34D0}"/>
              </a:ext>
            </a:extLst>
          </p:cNvPr>
          <p:cNvGrpSpPr/>
          <p:nvPr/>
        </p:nvGrpSpPr>
        <p:grpSpPr>
          <a:xfrm>
            <a:off x="568443" y="319365"/>
            <a:ext cx="836821" cy="400110"/>
            <a:chOff x="568442" y="319364"/>
            <a:chExt cx="836821" cy="400111"/>
          </a:xfrm>
        </p:grpSpPr>
        <p:sp>
          <p:nvSpPr>
            <p:cNvPr id="55" name="文本框 23">
              <a:extLst>
                <a:ext uri="{FF2B5EF4-FFF2-40B4-BE49-F238E27FC236}">
                  <a16:creationId xmlns:a16="http://schemas.microsoft.com/office/drawing/2014/main" id="{2155F152-DEC8-DBE9-2EF0-2C4E4B79A510}"/>
                </a:ext>
              </a:extLst>
            </p:cNvPr>
            <p:cNvSpPr txBox="1"/>
            <p:nvPr/>
          </p:nvSpPr>
          <p:spPr>
            <a:xfrm>
              <a:off x="665958" y="319364"/>
              <a:ext cx="739305"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Burst</a:t>
              </a:r>
            </a:p>
          </p:txBody>
        </p:sp>
        <p:sp>
          <p:nvSpPr>
            <p:cNvPr id="56" name="等腰三角形 55">
              <a:extLst>
                <a:ext uri="{FF2B5EF4-FFF2-40B4-BE49-F238E27FC236}">
                  <a16:creationId xmlns:a16="http://schemas.microsoft.com/office/drawing/2014/main" id="{68658317-6A6C-7D5C-EF1D-35981D909C0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8" name="Picture 6">
            <a:extLst>
              <a:ext uri="{FF2B5EF4-FFF2-40B4-BE49-F238E27FC236}">
                <a16:creationId xmlns:a16="http://schemas.microsoft.com/office/drawing/2014/main" id="{7AB3B403-5C1D-0605-1669-B82B585885C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638" b="4676"/>
          <a:stretch/>
        </p:blipFill>
        <p:spPr bwMode="auto">
          <a:xfrm>
            <a:off x="720898" y="845762"/>
            <a:ext cx="4371975" cy="4415449"/>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B12CE660-8081-3F51-69C3-B3A2A01C294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4881" b="8151"/>
          <a:stretch/>
        </p:blipFill>
        <p:spPr bwMode="auto">
          <a:xfrm>
            <a:off x="5875457" y="845762"/>
            <a:ext cx="3914775" cy="2485307"/>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86E448D4-5919-202E-F3D5-3AF7A3DBFF41}"/>
              </a:ext>
            </a:extLst>
          </p:cNvPr>
          <p:cNvSpPr>
            <a:spLocks noGrp="1"/>
          </p:cNvSpPr>
          <p:nvPr>
            <p:ph type="sldNum" sz="quarter" idx="12"/>
          </p:nvPr>
        </p:nvSpPr>
        <p:spPr/>
        <p:txBody>
          <a:bodyPr/>
          <a:lstStyle/>
          <a:p>
            <a:fld id="{565CE74E-AB26-4998-AD42-012C4C1AD076}" type="slidenum">
              <a:rPr lang="zh-CN" altLang="en-US" smtClean="0"/>
              <a:t>71</a:t>
            </a:fld>
            <a:endParaRPr lang="zh-CN" altLang="en-US" dirty="0"/>
          </a:p>
        </p:txBody>
      </p:sp>
    </p:spTree>
    <p:extLst>
      <p:ext uri="{BB962C8B-B14F-4D97-AF65-F5344CB8AC3E}">
        <p14:creationId xmlns:p14="http://schemas.microsoft.com/office/powerpoint/2010/main" val="48211196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8670D7-B062-8809-DEB5-89C06A6F259D}"/>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92DBCF24-C68A-AFA2-3B5F-07F6C401D0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0F0C744C-CA43-83BF-C358-917CAB753A0C}"/>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6" name="组合 5">
            <a:extLst>
              <a:ext uri="{FF2B5EF4-FFF2-40B4-BE49-F238E27FC236}">
                <a16:creationId xmlns:a16="http://schemas.microsoft.com/office/drawing/2014/main" id="{0BDC7E50-584D-71ED-4348-2388A887CC59}"/>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A6E6890C-40F0-9003-55AD-F1E74AB027A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323C18F0-6DAA-A215-A07A-29E9ABE0C162}"/>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07</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10749DB-DFD9-FD00-13B1-E45B0F9B98C7}"/>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E7B7C9E3-B1CC-004A-1173-10EF3F8D758A}"/>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2CE1E261-39BF-062C-EBEA-AE456F881AC9}"/>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6874738B-55B2-1F3C-AAB3-464466D86D14}"/>
              </a:ext>
            </a:extLst>
          </p:cNvPr>
          <p:cNvSpPr>
            <a:spLocks noGrp="1"/>
          </p:cNvSpPr>
          <p:nvPr>
            <p:ph type="sldNum" sz="quarter" idx="12"/>
          </p:nvPr>
        </p:nvSpPr>
        <p:spPr/>
        <p:txBody>
          <a:bodyPr/>
          <a:lstStyle/>
          <a:p>
            <a:fld id="{565CE74E-AB26-4998-AD42-012C4C1AD076}" type="slidenum">
              <a:rPr lang="zh-CN" altLang="en-US" smtClean="0"/>
              <a:t>72</a:t>
            </a:fld>
            <a:endParaRPr lang="zh-CN" altLang="en-US" dirty="0"/>
          </a:p>
        </p:txBody>
      </p:sp>
    </p:spTree>
    <p:extLst>
      <p:ext uri="{BB962C8B-B14F-4D97-AF65-F5344CB8AC3E}">
        <p14:creationId xmlns:p14="http://schemas.microsoft.com/office/powerpoint/2010/main" val="372468157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1995793" cy="400110"/>
            <a:chOff x="568442" y="319364"/>
            <a:chExt cx="1995793" cy="400111"/>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189827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3" name="圖表 2">
            <a:extLst>
              <a:ext uri="{FF2B5EF4-FFF2-40B4-BE49-F238E27FC236}">
                <a16:creationId xmlns:a16="http://schemas.microsoft.com/office/drawing/2014/main" id="{3414B945-488E-60AE-6AFB-EF3503C42C21}"/>
              </a:ext>
            </a:extLst>
          </p:cNvPr>
          <p:cNvGraphicFramePr/>
          <p:nvPr>
            <p:extLst>
              <p:ext uri="{D42A27DB-BD31-4B8C-83A1-F6EECF244321}">
                <p14:modId xmlns:p14="http://schemas.microsoft.com/office/powerpoint/2010/main" val="3733031684"/>
              </p:ext>
            </p:extLst>
          </p:nvPr>
        </p:nvGraphicFramePr>
        <p:xfrm>
          <a:off x="2137265" y="1171221"/>
          <a:ext cx="7530842" cy="5017705"/>
        </p:xfrm>
        <a:graphic>
          <a:graphicData uri="http://schemas.openxmlformats.org/drawingml/2006/chart">
            <c:chart xmlns:c="http://schemas.openxmlformats.org/drawingml/2006/chart" xmlns:r="http://schemas.openxmlformats.org/officeDocument/2006/relationships" r:id="rId3"/>
          </a:graphicData>
        </a:graphic>
      </p:graphicFrame>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p:txBody>
          <a:bodyPr/>
          <a:lstStyle/>
          <a:p>
            <a:fld id="{565CE74E-AB26-4998-AD42-012C4C1AD076}" type="slidenum">
              <a:rPr lang="zh-CN" altLang="en-US" smtClean="0"/>
              <a:t>73</a:t>
            </a:fld>
            <a:endParaRPr lang="zh-CN" altLang="en-US" dirty="0"/>
          </a:p>
        </p:txBody>
      </p:sp>
    </p:spTree>
    <p:extLst>
      <p:ext uri="{BB962C8B-B14F-4D97-AF65-F5344CB8AC3E}">
        <p14:creationId xmlns:p14="http://schemas.microsoft.com/office/powerpoint/2010/main" val="411008233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614880-E770-20E9-2930-4C910D99A284}"/>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CB4CB2FA-4D90-990A-C5DA-0D35CFD6A7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35B90A05-E2E5-D0FB-B4EA-102A20987D87}"/>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References</a:t>
            </a:r>
          </a:p>
        </p:txBody>
      </p:sp>
      <p:grpSp>
        <p:nvGrpSpPr>
          <p:cNvPr id="6" name="组合 5">
            <a:extLst>
              <a:ext uri="{FF2B5EF4-FFF2-40B4-BE49-F238E27FC236}">
                <a16:creationId xmlns:a16="http://schemas.microsoft.com/office/drawing/2014/main" id="{18ED204F-D663-AD89-7712-F54F2580749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26876E3A-FEB6-7645-28C5-B357A85E44D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CBB6BF84-C693-58B1-CEC4-3B2FC3BC5A69}"/>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08</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C3FF61B-49A1-FCCB-A94B-D666302A38FE}"/>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CF2B003-E7D9-8ABD-E973-1C54877A6D9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93B6AEC-EEDA-6780-DD97-CD6616EB40E0}"/>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0FEF939-5B3B-C058-0C9C-9A219B447CAA}"/>
              </a:ext>
            </a:extLst>
          </p:cNvPr>
          <p:cNvSpPr>
            <a:spLocks noGrp="1"/>
          </p:cNvSpPr>
          <p:nvPr>
            <p:ph type="sldNum" sz="quarter" idx="12"/>
          </p:nvPr>
        </p:nvSpPr>
        <p:spPr/>
        <p:txBody>
          <a:bodyPr/>
          <a:lstStyle/>
          <a:p>
            <a:fld id="{565CE74E-AB26-4998-AD42-012C4C1AD076}" type="slidenum">
              <a:rPr lang="zh-CN" altLang="en-US" smtClean="0"/>
              <a:t>74</a:t>
            </a:fld>
            <a:endParaRPr lang="zh-CN" altLang="en-US" dirty="0"/>
          </a:p>
        </p:txBody>
      </p:sp>
    </p:spTree>
    <p:extLst>
      <p:ext uri="{BB962C8B-B14F-4D97-AF65-F5344CB8AC3E}">
        <p14:creationId xmlns:p14="http://schemas.microsoft.com/office/powerpoint/2010/main" val="413843433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20314" cy="400110"/>
            <a:chOff x="568442" y="319364"/>
            <a:chExt cx="1420314" cy="400111"/>
          </a:xfrm>
        </p:grpSpPr>
        <p:sp>
          <p:nvSpPr>
            <p:cNvPr id="55" name="文本框 23"/>
            <p:cNvSpPr txBox="1"/>
            <p:nvPr/>
          </p:nvSpPr>
          <p:spPr>
            <a:xfrm>
              <a:off x="665958" y="319364"/>
              <a:ext cx="1322798"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8" name="圖片 7">
            <a:extLst>
              <a:ext uri="{FF2B5EF4-FFF2-40B4-BE49-F238E27FC236}">
                <a16:creationId xmlns:a16="http://schemas.microsoft.com/office/drawing/2014/main" id="{B75AB2EC-B47C-4B70-A437-5347A8A4C880}"/>
              </a:ext>
            </a:extLst>
          </p:cNvPr>
          <p:cNvPicPr>
            <a:picLocks noChangeAspect="1"/>
          </p:cNvPicPr>
          <p:nvPr/>
        </p:nvPicPr>
        <p:blipFill>
          <a:blip r:embed="rId3"/>
          <a:stretch>
            <a:fillRect/>
          </a:stretch>
        </p:blipFill>
        <p:spPr>
          <a:xfrm>
            <a:off x="2729557" y="990993"/>
            <a:ext cx="3458058" cy="638264"/>
          </a:xfrm>
          <a:prstGeom prst="rect">
            <a:avLst/>
          </a:prstGeom>
        </p:spPr>
      </p:pic>
      <p:sp>
        <p:nvSpPr>
          <p:cNvPr id="14" name="矩形 13">
            <a:extLst>
              <a:ext uri="{FF2B5EF4-FFF2-40B4-BE49-F238E27FC236}">
                <a16:creationId xmlns:a16="http://schemas.microsoft.com/office/drawing/2014/main" id="{8F92990F-46F6-41C7-B262-A6F21C9B1D9F}"/>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C5259DB0-9BD5-45C2-B7DD-7180E8705234}"/>
              </a:ext>
            </a:extLst>
          </p:cNvPr>
          <p:cNvSpPr/>
          <p:nvPr/>
        </p:nvSpPr>
        <p:spPr>
          <a:xfrm>
            <a:off x="1738933" y="968262"/>
            <a:ext cx="9900841" cy="5632311"/>
          </a:xfrm>
          <a:prstGeom prst="rect">
            <a:avLst/>
          </a:prstGeom>
        </p:spPr>
        <p:txBody>
          <a:bodyPr wrap="square">
            <a:spAutoFit/>
          </a:bodyPr>
          <a:lstStyle/>
          <a:p>
            <a:pPr marL="449263" indent="-449263" algn="just"/>
            <a:r>
              <a:rPr lang="en-US" altLang="zh-TW" dirty="0">
                <a:latin typeface="Times New Roman" panose="02020603050405020304" pitchFamily="18" charset="0"/>
                <a:cs typeface="Times New Roman" panose="02020603050405020304" pitchFamily="18" charset="0"/>
              </a:rPr>
              <a:t>[1] 	“Module-Lattice-Based digital signature standard,” National Institute of Standards and              Technology, Gaithersburg, MD, Aug. 2023. Accessed: Aug. 05, 2024. [Online]. Available: </a:t>
            </a:r>
            <a:r>
              <a:rPr lang="en-US" altLang="zh-TW" dirty="0">
                <a:latin typeface="Times New Roman" panose="02020603050405020304" pitchFamily="18" charset="0"/>
                <a:cs typeface="Times New Roman" panose="02020603050405020304" pitchFamily="18" charset="0"/>
                <a:hlinkClick r:id="rId4"/>
              </a:rPr>
              <a:t>http://dx.doi.org/10.6028/nist.fips.204.ipd</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[2] </a:t>
            </a:r>
            <a:r>
              <a:rPr lang="zh-TW" altLang="en-US" dirty="0">
                <a:latin typeface="Times New Roman" panose="02020603050405020304" pitchFamily="18" charset="0"/>
                <a:cs typeface="Times New Roman" panose="02020603050405020304" pitchFamily="18" charset="0"/>
              </a:rPr>
              <a:t>蔡秉邕， </a:t>
            </a:r>
            <a:r>
              <a:rPr lang="en-US" altLang="zh-TW" dirty="0" err="1">
                <a:latin typeface="Times New Roman" panose="02020603050405020304" pitchFamily="18" charset="0"/>
                <a:cs typeface="Times New Roman" panose="02020603050405020304" pitchFamily="18" charset="0"/>
              </a:rPr>
              <a:t>Dilithium</a:t>
            </a:r>
            <a:r>
              <a:rPr lang="zh-TW" altLang="en-US" dirty="0">
                <a:latin typeface="Times New Roman" panose="02020603050405020304" pitchFamily="18" charset="0"/>
                <a:cs typeface="Times New Roman" panose="02020603050405020304" pitchFamily="18" charset="0"/>
              </a:rPr>
              <a:t>數位簽章系統的安全性估計，碩士論文，國立清華大學，</a:t>
            </a:r>
            <a:r>
              <a:rPr lang="en-US" altLang="zh-TW" dirty="0">
                <a:latin typeface="Times New Roman" panose="02020603050405020304" pitchFamily="18" charset="0"/>
                <a:cs typeface="Times New Roman" panose="02020603050405020304" pitchFamily="18" charset="0"/>
              </a:rPr>
              <a:t>2022</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t> </a:t>
            </a:r>
          </a:p>
          <a:p>
            <a:pPr marL="449263" indent="-449263" algn="just"/>
            <a:r>
              <a:rPr lang="en-US" altLang="zh-TW" dirty="0">
                <a:latin typeface="Times New Roman" panose="02020603050405020304" pitchFamily="18" charset="0"/>
                <a:cs typeface="Times New Roman" panose="02020603050405020304" pitchFamily="18" charset="0"/>
              </a:rPr>
              <a:t>[3] </a:t>
            </a:r>
            <a:r>
              <a:rPr lang="zh-TW" altLang="en-US" dirty="0"/>
              <a:t>黃彥霖</a:t>
            </a:r>
            <a:r>
              <a:rPr lang="zh-TW" altLang="en-US" dirty="0">
                <a:latin typeface="Times New Roman" panose="02020603050405020304" pitchFamily="18" charset="0"/>
                <a:cs typeface="Times New Roman" panose="02020603050405020304" pitchFamily="18" charset="0"/>
              </a:rPr>
              <a:t>，</a:t>
            </a:r>
            <a:r>
              <a:rPr lang="zh-TW" altLang="en-US" dirty="0"/>
              <a:t>容錯學習密碼學的加密演算法與其實作</a:t>
            </a:r>
            <a:r>
              <a:rPr lang="zh-TW" altLang="en-US" dirty="0">
                <a:latin typeface="Times New Roman" panose="02020603050405020304" pitchFamily="18" charset="0"/>
                <a:cs typeface="Times New Roman" panose="02020603050405020304" pitchFamily="18" charset="0"/>
              </a:rPr>
              <a:t>，碩士論文，國立交通大學，</a:t>
            </a:r>
            <a:r>
              <a:rPr lang="en-US" altLang="zh-TW" dirty="0">
                <a:latin typeface="Times New Roman" panose="02020603050405020304" pitchFamily="18" charset="0"/>
                <a:cs typeface="Times New Roman" panose="02020603050405020304" pitchFamily="18" charset="0"/>
              </a:rPr>
              <a:t>2019</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[4] 	A. </a:t>
            </a:r>
            <a:r>
              <a:rPr lang="en-US" altLang="zh-TW" dirty="0" err="1">
                <a:latin typeface="Times New Roman" panose="02020603050405020304" pitchFamily="18" charset="0"/>
                <a:cs typeface="Times New Roman" panose="02020603050405020304" pitchFamily="18" charset="0"/>
              </a:rPr>
              <a:t>Satriawan</a:t>
            </a:r>
            <a:r>
              <a:rPr lang="en-US" altLang="zh-TW" dirty="0">
                <a:latin typeface="Times New Roman" panose="02020603050405020304" pitchFamily="18" charset="0"/>
                <a:cs typeface="Times New Roman" panose="02020603050405020304" pitchFamily="18" charset="0"/>
              </a:rPr>
              <a:t>, R. </a:t>
            </a:r>
            <a:r>
              <a:rPr lang="en-US" altLang="zh-TW" dirty="0" err="1">
                <a:latin typeface="Times New Roman" panose="02020603050405020304" pitchFamily="18" charset="0"/>
                <a:cs typeface="Times New Roman" panose="02020603050405020304" pitchFamily="18" charset="0"/>
              </a:rPr>
              <a:t>Mareta</a:t>
            </a:r>
            <a:r>
              <a:rPr lang="en-US" altLang="zh-TW" dirty="0">
                <a:latin typeface="Times New Roman" panose="02020603050405020304" pitchFamily="18" charset="0"/>
                <a:cs typeface="Times New Roman" panose="02020603050405020304" pitchFamily="18" charset="0"/>
              </a:rPr>
              <a:t>, and H. Lee, </a:t>
            </a:r>
            <a:r>
              <a:rPr lang="en-US" altLang="zh-TW" i="1" dirty="0">
                <a:latin typeface="Times New Roman" panose="02020603050405020304" pitchFamily="18" charset="0"/>
                <a:cs typeface="Times New Roman" panose="02020603050405020304" pitchFamily="18" charset="0"/>
              </a:rPr>
              <a:t>A Complete Beginner Guide to the Number Theoretic Transform </a:t>
            </a:r>
            <a:r>
              <a:rPr lang="en-US" altLang="zh-TW" dirty="0">
                <a:latin typeface="Times New Roman" panose="02020603050405020304" pitchFamily="18" charset="0"/>
                <a:cs typeface="Times New Roman" panose="02020603050405020304" pitchFamily="18" charset="0"/>
              </a:rPr>
              <a:t>(NTT),</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Dept. of Electrical and Computer Engineering, </a:t>
            </a:r>
            <a:r>
              <a:rPr lang="en-US" altLang="zh-TW" dirty="0" err="1">
                <a:latin typeface="Times New Roman" panose="02020603050405020304" pitchFamily="18" charset="0"/>
                <a:cs typeface="Times New Roman" panose="02020603050405020304" pitchFamily="18" charset="0"/>
              </a:rPr>
              <a:t>Inha</a:t>
            </a:r>
            <a:r>
              <a:rPr lang="en-US" altLang="zh-TW" dirty="0">
                <a:latin typeface="Times New Roman" panose="02020603050405020304" pitchFamily="18" charset="0"/>
                <a:cs typeface="Times New Roman" panose="02020603050405020304" pitchFamily="18" charset="0"/>
              </a:rPr>
              <a:t> University, Incheon, South Korea, </a:t>
            </a:r>
            <a:r>
              <a:rPr lang="en-US" altLang="zh-TW" dirty="0">
                <a:solidFill>
                  <a:srgbClr val="FF0000"/>
                </a:solidFill>
                <a:latin typeface="Times New Roman" panose="02020603050405020304" pitchFamily="18" charset="0"/>
                <a:cs typeface="Times New Roman" panose="02020603050405020304" pitchFamily="18" charset="0"/>
              </a:rPr>
              <a:t>time.</a:t>
            </a: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[5] 	K. Denisse Ortega L.,</a:t>
            </a:r>
            <a:r>
              <a:rPr lang="en-US" altLang="zh-TW" dirty="0">
                <a:solidFill>
                  <a:srgbClr val="FF0000"/>
                </a:solidFill>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and Luis J. Dominguez Perez, “Implementing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on FRDM-K64,” in </a:t>
            </a:r>
            <a:r>
              <a:rPr lang="en-US" altLang="zh-TW" i="1" dirty="0">
                <a:latin typeface="Times New Roman" panose="02020603050405020304" pitchFamily="18" charset="0"/>
                <a:cs typeface="Times New Roman" panose="02020603050405020304" pitchFamily="18" charset="0"/>
              </a:rPr>
              <a:t>Proceedings of the 2021 IEEE 12th Annual Ubiquitous Computing</a:t>
            </a:r>
            <a:r>
              <a:rPr lang="en-US" altLang="zh-TW" dirty="0">
                <a:latin typeface="Times New Roman" panose="02020603050405020304" pitchFamily="18" charset="0"/>
                <a:cs typeface="Times New Roman" panose="02020603050405020304" pitchFamily="18" charset="0"/>
              </a:rPr>
              <a:t>, Electronics &amp;amp; Mobile Communication Conference (UEMCON), pp. 0178–0183</a:t>
            </a:r>
            <a:r>
              <a:rPr lang="nn-NO" altLang="zh-TW" dirty="0">
                <a:latin typeface="Times New Roman" panose="02020603050405020304" pitchFamily="18" charset="0"/>
                <a:cs typeface="Times New Roman" panose="02020603050405020304" pitchFamily="18" charset="0"/>
              </a:rPr>
              <a:t>, New York, NY, USA, Dec. 2021, </a:t>
            </a:r>
            <a:r>
              <a:rPr lang="en-US" altLang="zh-TW" dirty="0">
                <a:latin typeface="Times New Roman" panose="02020603050405020304" pitchFamily="18" charset="0"/>
                <a:cs typeface="Times New Roman" panose="02020603050405020304" pitchFamily="18" charset="0"/>
              </a:rPr>
              <a:t>Available: </a:t>
            </a:r>
            <a:r>
              <a:rPr lang="en-US" altLang="zh-TW" dirty="0">
                <a:latin typeface="Times New Roman" panose="02020603050405020304" pitchFamily="18" charset="0"/>
                <a:cs typeface="Times New Roman" panose="02020603050405020304" pitchFamily="18" charset="0"/>
                <a:hlinkClick r:id="rId5"/>
              </a:rPr>
              <a:t>http://dx.doi.org/10.1109/uemcon53757.2021.9666622</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[6] 	T.-H. Nguyen, B. </a:t>
            </a:r>
            <a:r>
              <a:rPr lang="en-US" altLang="zh-TW" dirty="0" err="1">
                <a:latin typeface="Times New Roman" panose="02020603050405020304" pitchFamily="18" charset="0"/>
                <a:cs typeface="Times New Roman" panose="02020603050405020304" pitchFamily="18" charset="0"/>
              </a:rPr>
              <a:t>Kieu</a:t>
            </a:r>
            <a:r>
              <a:rPr lang="en-US" altLang="zh-TW" dirty="0">
                <a:latin typeface="Times New Roman" panose="02020603050405020304" pitchFamily="18" charset="0"/>
                <a:cs typeface="Times New Roman" panose="02020603050405020304" pitchFamily="18" charset="0"/>
              </a:rPr>
              <a:t>-Do-Nguyen, C.-K. Pham, and T.-T. Hoang, “High-speed NTT accelerator for crystal-</a:t>
            </a:r>
            <a:r>
              <a:rPr lang="en-US" altLang="zh-TW" dirty="0" err="1">
                <a:latin typeface="Times New Roman" panose="02020603050405020304" pitchFamily="18" charset="0"/>
                <a:cs typeface="Times New Roman" panose="02020603050405020304" pitchFamily="18" charset="0"/>
              </a:rPr>
              <a:t>kyber</a:t>
            </a:r>
            <a:r>
              <a:rPr lang="en-US" altLang="zh-TW" dirty="0">
                <a:latin typeface="Times New Roman" panose="02020603050405020304" pitchFamily="18" charset="0"/>
                <a:cs typeface="Times New Roman" panose="02020603050405020304" pitchFamily="18" charset="0"/>
              </a:rPr>
              <a:t> and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a:t>
            </a:r>
            <a:r>
              <a:rPr lang="en-US" altLang="zh-TW" i="1" dirty="0">
                <a:latin typeface="Times New Roman" panose="02020603050405020304" pitchFamily="18" charset="0"/>
                <a:cs typeface="Times New Roman" panose="02020603050405020304" pitchFamily="18" charset="0"/>
              </a:rPr>
              <a:t>IEEE Access, </a:t>
            </a:r>
            <a:r>
              <a:rPr lang="en-US" altLang="zh-TW" dirty="0">
                <a:latin typeface="Times New Roman" panose="02020603050405020304" pitchFamily="18" charset="0"/>
                <a:cs typeface="Times New Roman" panose="02020603050405020304" pitchFamily="18" charset="0"/>
              </a:rPr>
              <a:t>vol.</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12, pp. 34918–34930, Feb. 2024,  Available: </a:t>
            </a:r>
            <a:r>
              <a:rPr lang="en-US" altLang="zh-TW" dirty="0">
                <a:latin typeface="Times New Roman" panose="02020603050405020304" pitchFamily="18" charset="0"/>
                <a:cs typeface="Times New Roman" panose="02020603050405020304" pitchFamily="18" charset="0"/>
                <a:hlinkClick r:id="rId6"/>
              </a:rPr>
              <a:t>https://doi.org/10.1109/access.2024.3371581</a:t>
            </a:r>
            <a:endParaRPr lang="en-US" altLang="zh-TW" dirty="0">
              <a:latin typeface="Times New Roman" panose="02020603050405020304" pitchFamily="18" charset="0"/>
              <a:cs typeface="Times New Roman" panose="02020603050405020304" pitchFamily="18" charset="0"/>
            </a:endParaRPr>
          </a:p>
        </p:txBody>
      </p:sp>
      <p:sp>
        <p:nvSpPr>
          <p:cNvPr id="3" name="投影片編號版面配置區 2">
            <a:extLst>
              <a:ext uri="{FF2B5EF4-FFF2-40B4-BE49-F238E27FC236}">
                <a16:creationId xmlns:a16="http://schemas.microsoft.com/office/drawing/2014/main" id="{8B8F1EED-5126-CD18-404A-67A239553059}"/>
              </a:ext>
            </a:extLst>
          </p:cNvPr>
          <p:cNvSpPr>
            <a:spLocks noGrp="1"/>
          </p:cNvSpPr>
          <p:nvPr>
            <p:ph type="sldNum" sz="quarter" idx="12"/>
          </p:nvPr>
        </p:nvSpPr>
        <p:spPr/>
        <p:txBody>
          <a:bodyPr/>
          <a:lstStyle/>
          <a:p>
            <a:fld id="{565CE74E-AB26-4998-AD42-012C4C1AD076}" type="slidenum">
              <a:rPr lang="zh-CN" altLang="en-US" smtClean="0"/>
              <a:t>75</a:t>
            </a:fld>
            <a:endParaRPr lang="zh-CN" altLang="en-US" dirty="0"/>
          </a:p>
        </p:txBody>
      </p:sp>
    </p:spTree>
    <p:extLst>
      <p:ext uri="{BB962C8B-B14F-4D97-AF65-F5344CB8AC3E}">
        <p14:creationId xmlns:p14="http://schemas.microsoft.com/office/powerpoint/2010/main" val="355843953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MasterSp="0" show="0">
  <p:cSld>
    <p:spTree>
      <p:nvGrpSpPr>
        <p:cNvPr id="1" name="">
          <a:extLst>
            <a:ext uri="{FF2B5EF4-FFF2-40B4-BE49-F238E27FC236}">
              <a16:creationId xmlns:a16="http://schemas.microsoft.com/office/drawing/2014/main" id="{8A2B3BFC-F117-D5D4-0627-B4FEB72E7B0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FB616BE-AB17-BBE1-5FCE-79CD4F2D5FFF}"/>
              </a:ext>
            </a:extLst>
          </p:cNvPr>
          <p:cNvSpPr/>
          <p:nvPr/>
        </p:nvSpPr>
        <p:spPr>
          <a:xfrm>
            <a:off x="-89211" y="1505415"/>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fontAlgn="base">
              <a:lnSpc>
                <a:spcPct val="150000"/>
              </a:lnSpc>
              <a:spcBef>
                <a:spcPct val="0"/>
              </a:spcBef>
              <a:spcAft>
                <a:spcPct val="0"/>
              </a:spcAft>
              <a:buFont typeface="Wingdings" panose="05000000000000000000" pitchFamily="2" charset="2"/>
              <a:buChar char="ü"/>
            </a:pPr>
            <a:endParaRPr lang="zh-CN" altLang="zh-CN" sz="18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54" name="组合 53">
            <a:extLst>
              <a:ext uri="{FF2B5EF4-FFF2-40B4-BE49-F238E27FC236}">
                <a16:creationId xmlns:a16="http://schemas.microsoft.com/office/drawing/2014/main" id="{76C48B36-F556-ECE3-A9A3-A0BBFCCCD62A}"/>
              </a:ext>
            </a:extLst>
          </p:cNvPr>
          <p:cNvGrpSpPr/>
          <p:nvPr/>
        </p:nvGrpSpPr>
        <p:grpSpPr>
          <a:xfrm>
            <a:off x="568443" y="319365"/>
            <a:ext cx="2427000" cy="461665"/>
            <a:chOff x="568442" y="319364"/>
            <a:chExt cx="2427000" cy="461666"/>
          </a:xfrm>
        </p:grpSpPr>
        <p:sp>
          <p:nvSpPr>
            <p:cNvPr id="55" name="文本框 23">
              <a:extLst>
                <a:ext uri="{FF2B5EF4-FFF2-40B4-BE49-F238E27FC236}">
                  <a16:creationId xmlns:a16="http://schemas.microsoft.com/office/drawing/2014/main" id="{95C3CB65-B9D3-46C8-C35F-94FA9CC0187B}"/>
                </a:ext>
              </a:extLst>
            </p:cNvPr>
            <p:cNvSpPr txBox="1"/>
            <p:nvPr/>
          </p:nvSpPr>
          <p:spPr>
            <a:xfrm>
              <a:off x="665958" y="319364"/>
              <a:ext cx="2329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algorithm</a:t>
              </a:r>
            </a:p>
          </p:txBody>
        </p:sp>
        <p:sp>
          <p:nvSpPr>
            <p:cNvPr id="56" name="等腰三角形 55">
              <a:extLst>
                <a:ext uri="{FF2B5EF4-FFF2-40B4-BE49-F238E27FC236}">
                  <a16:creationId xmlns:a16="http://schemas.microsoft.com/office/drawing/2014/main" id="{DA2AE2AE-1932-3FF7-C529-85E35BFB857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7" name="群組 6">
            <a:extLst>
              <a:ext uri="{FF2B5EF4-FFF2-40B4-BE49-F238E27FC236}">
                <a16:creationId xmlns:a16="http://schemas.microsoft.com/office/drawing/2014/main" id="{438EBD9C-2B7E-B461-8426-088F1607519F}"/>
              </a:ext>
            </a:extLst>
          </p:cNvPr>
          <p:cNvGrpSpPr/>
          <p:nvPr/>
        </p:nvGrpSpPr>
        <p:grpSpPr>
          <a:xfrm>
            <a:off x="1328718" y="1612709"/>
            <a:ext cx="9534563" cy="4052110"/>
            <a:chOff x="1565319" y="1966764"/>
            <a:chExt cx="8772666" cy="3866625"/>
          </a:xfrm>
        </p:grpSpPr>
        <p:pic>
          <p:nvPicPr>
            <p:cNvPr id="169" name="圖片 168">
              <a:extLst>
                <a:ext uri="{FF2B5EF4-FFF2-40B4-BE49-F238E27FC236}">
                  <a16:creationId xmlns:a16="http://schemas.microsoft.com/office/drawing/2014/main" id="{303D94A1-ED74-8654-3FE2-E3C58E25114D}"/>
                </a:ext>
              </a:extLst>
            </p:cNvPr>
            <p:cNvPicPr>
              <a:picLocks noChangeAspect="1"/>
            </p:cNvPicPr>
            <p:nvPr/>
          </p:nvPicPr>
          <p:blipFill>
            <a:blip r:embed="rId3"/>
            <a:stretch>
              <a:fillRect/>
            </a:stretch>
          </p:blipFill>
          <p:spPr>
            <a:xfrm>
              <a:off x="1565319" y="1966764"/>
              <a:ext cx="8772666" cy="3866625"/>
            </a:xfrm>
            <a:prstGeom prst="rect">
              <a:avLst/>
            </a:prstGeom>
          </p:spPr>
        </p:pic>
        <p:pic>
          <p:nvPicPr>
            <p:cNvPr id="6" name="圖片 5">
              <a:extLst>
                <a:ext uri="{FF2B5EF4-FFF2-40B4-BE49-F238E27FC236}">
                  <a16:creationId xmlns:a16="http://schemas.microsoft.com/office/drawing/2014/main" id="{E5DC83E0-0883-5002-B890-38347C4FC51E}"/>
                </a:ext>
              </a:extLst>
            </p:cNvPr>
            <p:cNvPicPr>
              <a:picLocks noChangeAspect="1"/>
            </p:cNvPicPr>
            <p:nvPr/>
          </p:nvPicPr>
          <p:blipFill>
            <a:blip r:embed="rId4"/>
            <a:stretch>
              <a:fillRect/>
            </a:stretch>
          </p:blipFill>
          <p:spPr>
            <a:xfrm>
              <a:off x="1816843" y="1966765"/>
              <a:ext cx="306957" cy="319236"/>
            </a:xfrm>
            <a:prstGeom prst="rect">
              <a:avLst/>
            </a:prstGeom>
          </p:spPr>
        </p:pic>
      </p:grpSp>
      <p:sp>
        <p:nvSpPr>
          <p:cNvPr id="2" name="投影片編號版面配置區 1">
            <a:extLst>
              <a:ext uri="{FF2B5EF4-FFF2-40B4-BE49-F238E27FC236}">
                <a16:creationId xmlns:a16="http://schemas.microsoft.com/office/drawing/2014/main" id="{1895F9D9-30C1-6CC7-FC89-3EE31C13C0A5}"/>
              </a:ext>
            </a:extLst>
          </p:cNvPr>
          <p:cNvSpPr>
            <a:spLocks noGrp="1"/>
          </p:cNvSpPr>
          <p:nvPr>
            <p:ph type="sldNum" sz="quarter" idx="12"/>
          </p:nvPr>
        </p:nvSpPr>
        <p:spPr/>
        <p:txBody>
          <a:bodyPr/>
          <a:lstStyle/>
          <a:p>
            <a:fld id="{565CE74E-AB26-4998-AD42-012C4C1AD076}" type="slidenum">
              <a:rPr lang="zh-CN" altLang="en-US" smtClean="0"/>
              <a:t>76</a:t>
            </a:fld>
            <a:endParaRPr lang="zh-CN" altLang="en-US" dirty="0"/>
          </a:p>
        </p:txBody>
      </p:sp>
    </p:spTree>
    <p:extLst>
      <p:ext uri="{BB962C8B-B14F-4D97-AF65-F5344CB8AC3E}">
        <p14:creationId xmlns:p14="http://schemas.microsoft.com/office/powerpoint/2010/main" val="310655708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8996106" cy="461665"/>
            <a:chOff x="568442" y="319364"/>
            <a:chExt cx="8996106" cy="461666"/>
          </a:xfrm>
        </p:grpSpPr>
        <p:sp>
          <p:nvSpPr>
            <p:cNvPr id="55" name="文本框 23"/>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
        <p:nvSpPr>
          <p:cNvPr id="2" name="投影片編號版面配置區 1">
            <a:extLst>
              <a:ext uri="{FF2B5EF4-FFF2-40B4-BE49-F238E27FC236}">
                <a16:creationId xmlns:a16="http://schemas.microsoft.com/office/drawing/2014/main" id="{297BF3E9-CD2E-F711-3580-B7E4DC1DACDA}"/>
              </a:ext>
            </a:extLst>
          </p:cNvPr>
          <p:cNvSpPr>
            <a:spLocks noGrp="1"/>
          </p:cNvSpPr>
          <p:nvPr>
            <p:ph type="sldNum" sz="quarter" idx="12"/>
          </p:nvPr>
        </p:nvSpPr>
        <p:spPr/>
        <p:txBody>
          <a:bodyPr/>
          <a:lstStyle/>
          <a:p>
            <a:fld id="{565CE74E-AB26-4998-AD42-012C4C1AD076}" type="slidenum">
              <a:rPr lang="zh-CN" altLang="en-US" smtClean="0"/>
              <a:t>77</a:t>
            </a:fld>
            <a:endParaRPr lang="zh-CN" altLang="en-US" dirty="0"/>
          </a:p>
        </p:txBody>
      </p:sp>
    </p:spTree>
    <p:extLst>
      <p:ext uri="{BB962C8B-B14F-4D97-AF65-F5344CB8AC3E}">
        <p14:creationId xmlns:p14="http://schemas.microsoft.com/office/powerpoint/2010/main" val="39574968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=0)^(</m:t>
                      </m:r>
                      <m:r>
                        <a:rPr lang="en-US" altLang="zh-TW" i="1">
                          <a:latin typeface="Cambria Math" panose="02040503050406030204" pitchFamily="18" charset="0"/>
                        </a:rPr>
                        <m:t>𝑀</m:t>
                      </m:r>
                      <m:r>
                        <a:rPr lang="en-US" altLang="zh-TW" i="1">
                          <a:latin typeface="Cambria Math" panose="02040503050406030204" pitchFamily="18" charset="0"/>
                        </a:rPr>
                        <m:t>−1)▒〖</m:t>
                      </m:r>
                      <m:r>
                        <a:rPr lang="en-US" altLang="zh-TW" i="1">
                          <a:latin typeface="Cambria Math" panose="02040503050406030204" pitchFamily="18" charset="0"/>
                        </a:rPr>
                        <m:t>𝑥</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+1)</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75950" cy="400110"/>
            <a:chOff x="568442" y="319364"/>
            <a:chExt cx="3975950" cy="400111"/>
          </a:xfrm>
        </p:grpSpPr>
        <p:sp>
          <p:nvSpPr>
            <p:cNvPr id="55" name="文本框 23"/>
            <p:cNvSpPr txBox="1"/>
            <p:nvPr/>
          </p:nvSpPr>
          <p:spPr>
            <a:xfrm>
              <a:off x="665958" y="319364"/>
              <a:ext cx="387843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88D05C07-0C3D-1BF3-73E1-BFC149CBFEC8}"/>
              </a:ext>
            </a:extLst>
          </p:cNvPr>
          <p:cNvSpPr>
            <a:spLocks noGrp="1"/>
          </p:cNvSpPr>
          <p:nvPr>
            <p:ph type="sldNum" sz="quarter" idx="12"/>
          </p:nvPr>
        </p:nvSpPr>
        <p:spPr/>
        <p:txBody>
          <a:bodyPr/>
          <a:lstStyle/>
          <a:p>
            <a:fld id="{565CE74E-AB26-4998-AD42-012C4C1AD076}" type="slidenum">
              <a:rPr lang="zh-CN" altLang="en-US" smtClean="0"/>
              <a:t>78</a:t>
            </a:fld>
            <a:endParaRPr lang="zh-CN" altLang="en-US" dirty="0"/>
          </a:p>
        </p:txBody>
      </p: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5237064" cy="461665"/>
            <a:chOff x="568442" y="319364"/>
            <a:chExt cx="5237064" cy="461666"/>
          </a:xfrm>
        </p:grpSpPr>
        <p:sp>
          <p:nvSpPr>
            <p:cNvPr id="55" name="文本框 23"/>
            <p:cNvSpPr txBox="1"/>
            <p:nvPr/>
          </p:nvSpPr>
          <p:spPr>
            <a:xfrm>
              <a:off x="665958" y="319364"/>
              <a:ext cx="513954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MSIS</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3×2,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6" name="圖片 5">
            <a:extLst>
              <a:ext uri="{FF2B5EF4-FFF2-40B4-BE49-F238E27FC236}">
                <a16:creationId xmlns:a16="http://schemas.microsoft.com/office/drawing/2014/main" id="{55F7B046-E0F1-4B67-9F80-67831FBEE087}"/>
              </a:ext>
            </a:extLst>
          </p:cNvPr>
          <p:cNvPicPr>
            <a:picLocks noChangeAspect="1"/>
          </p:cNvPicPr>
          <p:nvPr/>
        </p:nvPicPr>
        <p:blipFill>
          <a:blip r:embed="rId3"/>
          <a:stretch>
            <a:fillRect/>
          </a:stretch>
        </p:blipFill>
        <p:spPr>
          <a:xfrm>
            <a:off x="2019463" y="3857235"/>
            <a:ext cx="1427623" cy="1115626"/>
          </a:xfrm>
          <a:prstGeom prst="rect">
            <a:avLst/>
          </a:prstGeom>
        </p:spPr>
      </p:pic>
      <p:sp>
        <p:nvSpPr>
          <p:cNvPr id="17" name="文字方塊 16">
            <a:extLst>
              <a:ext uri="{FF2B5EF4-FFF2-40B4-BE49-F238E27FC236}">
                <a16:creationId xmlns:a16="http://schemas.microsoft.com/office/drawing/2014/main" id="{E148C8E6-46AF-46A4-8826-70A536DBDB5E}"/>
              </a:ext>
            </a:extLst>
          </p:cNvPr>
          <p:cNvSpPr txBox="1"/>
          <p:nvPr/>
        </p:nvSpPr>
        <p:spPr>
          <a:xfrm>
            <a:off x="633947" y="5081165"/>
            <a:ext cx="6116444" cy="1115626"/>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Goal:</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0 mod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pic>
        <p:nvPicPr>
          <p:cNvPr id="8" name="圖片 7">
            <a:extLst>
              <a:ext uri="{FF2B5EF4-FFF2-40B4-BE49-F238E27FC236}">
                <a16:creationId xmlns:a16="http://schemas.microsoft.com/office/drawing/2014/main" id="{A72A0A5E-9429-E2DA-5451-669FDADA4B7E}"/>
              </a:ext>
            </a:extLst>
          </p:cNvPr>
          <p:cNvPicPr>
            <a:picLocks noChangeAspect="1"/>
          </p:cNvPicPr>
          <p:nvPr/>
        </p:nvPicPr>
        <p:blipFill>
          <a:blip r:embed="rId4"/>
          <a:srcRect t="9431" b="-1"/>
          <a:stretch/>
        </p:blipFill>
        <p:spPr>
          <a:xfrm>
            <a:off x="7480583" y="2178756"/>
            <a:ext cx="2358984" cy="789431"/>
          </a:xfrm>
          <a:prstGeom prst="rect">
            <a:avLst/>
          </a:prstGeom>
        </p:spPr>
      </p:pic>
      <p:pic>
        <p:nvPicPr>
          <p:cNvPr id="10" name="圖片 9">
            <a:extLst>
              <a:ext uri="{FF2B5EF4-FFF2-40B4-BE49-F238E27FC236}">
                <a16:creationId xmlns:a16="http://schemas.microsoft.com/office/drawing/2014/main" id="{07B6DC8D-084C-1DA6-0C64-EA7BE92A1DFF}"/>
              </a:ext>
            </a:extLst>
          </p:cNvPr>
          <p:cNvPicPr>
            <a:picLocks noChangeAspect="1"/>
          </p:cNvPicPr>
          <p:nvPr/>
        </p:nvPicPr>
        <p:blipFill>
          <a:blip r:embed="rId5"/>
          <a:stretch>
            <a:fillRect/>
          </a:stretch>
        </p:blipFill>
        <p:spPr>
          <a:xfrm>
            <a:off x="6092838" y="4235897"/>
            <a:ext cx="5100952" cy="1072405"/>
          </a:xfrm>
          <a:prstGeom prst="rect">
            <a:avLst/>
          </a:prstGeom>
        </p:spPr>
      </p:pic>
      <p:pic>
        <p:nvPicPr>
          <p:cNvPr id="14" name="圖片 13">
            <a:extLst>
              <a:ext uri="{FF2B5EF4-FFF2-40B4-BE49-F238E27FC236}">
                <a16:creationId xmlns:a16="http://schemas.microsoft.com/office/drawing/2014/main" id="{CE955542-8279-00CC-C135-452168E708DA}"/>
              </a:ext>
            </a:extLst>
          </p:cNvPr>
          <p:cNvPicPr>
            <a:picLocks noChangeAspect="1"/>
          </p:cNvPicPr>
          <p:nvPr/>
        </p:nvPicPr>
        <p:blipFill>
          <a:blip r:embed="rId6"/>
          <a:stretch>
            <a:fillRect/>
          </a:stretch>
        </p:blipFill>
        <p:spPr>
          <a:xfrm>
            <a:off x="6288936" y="5434097"/>
            <a:ext cx="3845064" cy="916253"/>
          </a:xfrm>
          <a:prstGeom prst="rect">
            <a:avLst/>
          </a:prstGeom>
        </p:spPr>
      </p:pic>
      <p:pic>
        <p:nvPicPr>
          <p:cNvPr id="18" name="圖片 17">
            <a:extLst>
              <a:ext uri="{FF2B5EF4-FFF2-40B4-BE49-F238E27FC236}">
                <a16:creationId xmlns:a16="http://schemas.microsoft.com/office/drawing/2014/main" id="{E02E0C75-035D-9BD3-F130-20CE69B33E9B}"/>
              </a:ext>
            </a:extLst>
          </p:cNvPr>
          <p:cNvPicPr>
            <a:picLocks noChangeAspect="1"/>
          </p:cNvPicPr>
          <p:nvPr/>
        </p:nvPicPr>
        <p:blipFill>
          <a:blip r:embed="rId7"/>
          <a:stretch>
            <a:fillRect/>
          </a:stretch>
        </p:blipFill>
        <p:spPr>
          <a:xfrm>
            <a:off x="6288936" y="3333453"/>
            <a:ext cx="5862127" cy="902444"/>
          </a:xfrm>
          <a:prstGeom prst="rect">
            <a:avLst/>
          </a:prstGeom>
        </p:spPr>
      </p:pic>
      <p:sp>
        <p:nvSpPr>
          <p:cNvPr id="2" name="投影片編號版面配置區 1">
            <a:extLst>
              <a:ext uri="{FF2B5EF4-FFF2-40B4-BE49-F238E27FC236}">
                <a16:creationId xmlns:a16="http://schemas.microsoft.com/office/drawing/2014/main" id="{E3CA25D9-D13B-1CC8-CE4A-204A072C8340}"/>
              </a:ext>
            </a:extLst>
          </p:cNvPr>
          <p:cNvSpPr>
            <a:spLocks noGrp="1"/>
          </p:cNvSpPr>
          <p:nvPr>
            <p:ph type="sldNum" sz="quarter" idx="12"/>
          </p:nvPr>
        </p:nvSpPr>
        <p:spPr/>
        <p:txBody>
          <a:bodyPr/>
          <a:lstStyle/>
          <a:p>
            <a:fld id="{565CE74E-AB26-4998-AD42-012C4C1AD076}" type="slidenum">
              <a:rPr lang="zh-CN" altLang="en-US" smtClean="0"/>
              <a:t>8</a:t>
            </a:fld>
            <a:endParaRPr lang="zh-CN" altLang="en-US" dirty="0"/>
          </a:p>
        </p:txBody>
      </p:sp>
    </p:spTree>
    <p:extLst>
      <p:ext uri="{BB962C8B-B14F-4D97-AF65-F5344CB8AC3E}">
        <p14:creationId xmlns:p14="http://schemas.microsoft.com/office/powerpoint/2010/main" val="2673176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998455-2CEA-3D3A-6626-3992EAA29FCA}"/>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A40912FF-A418-4945-AA2C-F04D993408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DC93B0B3-6AE0-C50C-0851-043350118827}"/>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7BA9664E-97B8-7F5B-B5D7-82A9764E853E}"/>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FA64DE9-302E-D5DF-C69F-C4B08B1EB9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0582DDC9-95BD-A2D3-2BDF-55B5CBC44ECD}"/>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D72D0CC5-FDB7-9EDD-5253-E39EC39E413F}"/>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04C1BE7-016B-EE4C-6AAD-DFE46CACF96B}"/>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0EEF69EB-1F5F-CF3F-B8D0-2A9148A43A6F}"/>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888B3B99-0F1F-0DF4-087A-11223B21694D}"/>
              </a:ext>
            </a:extLst>
          </p:cNvPr>
          <p:cNvSpPr>
            <a:spLocks noGrp="1"/>
          </p:cNvSpPr>
          <p:nvPr>
            <p:ph type="sldNum" sz="quarter" idx="12"/>
          </p:nvPr>
        </p:nvSpPr>
        <p:spPr/>
        <p:txBody>
          <a:bodyPr/>
          <a:lstStyle/>
          <a:p>
            <a:fld id="{565CE74E-AB26-4998-AD42-012C4C1AD076}" type="slidenum">
              <a:rPr lang="zh-CN" altLang="en-US" smtClean="0"/>
              <a:t>9</a:t>
            </a:fld>
            <a:endParaRPr lang="zh-CN" altLang="en-US"/>
          </a:p>
        </p:txBody>
      </p:sp>
    </p:spTree>
    <p:extLst>
      <p:ext uri="{BB962C8B-B14F-4D97-AF65-F5344CB8AC3E}">
        <p14:creationId xmlns:p14="http://schemas.microsoft.com/office/powerpoint/2010/main" val="257998822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22563</TotalTime>
  <Words>10237</Words>
  <Application>Microsoft Office PowerPoint</Application>
  <PresentationFormat>寬螢幕</PresentationFormat>
  <Paragraphs>5042</Paragraphs>
  <Slides>78</Slides>
  <Notes>78</Notes>
  <HiddenSlides>3</HiddenSlides>
  <MMClips>0</MMClips>
  <ScaleCrop>false</ScaleCrop>
  <HeadingPairs>
    <vt:vector size="8" baseType="variant">
      <vt:variant>
        <vt:lpstr>使用字型</vt:lpstr>
      </vt:variant>
      <vt:variant>
        <vt:i4>10</vt:i4>
      </vt:variant>
      <vt:variant>
        <vt:lpstr>佈景主題</vt:lpstr>
      </vt:variant>
      <vt:variant>
        <vt:i4>1</vt:i4>
      </vt:variant>
      <vt:variant>
        <vt:lpstr>內嵌 OLE 伺服程式</vt:lpstr>
      </vt:variant>
      <vt:variant>
        <vt:i4>1</vt:i4>
      </vt:variant>
      <vt:variant>
        <vt:lpstr>投影片標題</vt:lpstr>
      </vt:variant>
      <vt:variant>
        <vt:i4>78</vt:i4>
      </vt:variant>
    </vt:vector>
  </HeadingPairs>
  <TitlesOfParts>
    <vt:vector size="90" baseType="lpstr">
      <vt:lpstr>-apple-system</vt:lpstr>
      <vt:lpstr>微软雅黑</vt:lpstr>
      <vt:lpstr>汉仪丫丫体简</vt:lpstr>
      <vt:lpstr>微軟正黑體</vt:lpstr>
      <vt:lpstr>Arial</vt:lpstr>
      <vt:lpstr>Calibri</vt:lpstr>
      <vt:lpstr>Cambria Math</vt:lpstr>
      <vt:lpstr>Roboto</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450A 蘇柏丞</cp:lastModifiedBy>
  <cp:revision>254</cp:revision>
  <dcterms:created xsi:type="dcterms:W3CDTF">2015-05-05T08:02:14Z</dcterms:created>
  <dcterms:modified xsi:type="dcterms:W3CDTF">2025-06-29T15:40:58Z</dcterms:modified>
</cp:coreProperties>
</file>

<file path=docProps/thumbnail.jpeg>
</file>